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2" r:id="rId4"/>
    <p:sldMasterId id="2147483752" r:id="rId5"/>
    <p:sldMasterId id="2147483815" r:id="rId6"/>
  </p:sldMasterIdLst>
  <p:notesMasterIdLst>
    <p:notesMasterId r:id="rId21"/>
  </p:notesMasterIdLst>
  <p:handoutMasterIdLst>
    <p:handoutMasterId r:id="rId22"/>
  </p:handoutMasterIdLst>
  <p:sldIdLst>
    <p:sldId id="2140919223" r:id="rId7"/>
    <p:sldId id="2140919217" r:id="rId8"/>
    <p:sldId id="2140919218" r:id="rId9"/>
    <p:sldId id="2140919219" r:id="rId10"/>
    <p:sldId id="2140919220" r:id="rId11"/>
    <p:sldId id="2140919224" r:id="rId12"/>
    <p:sldId id="2140919225" r:id="rId13"/>
    <p:sldId id="2140919226" r:id="rId14"/>
    <p:sldId id="2140919227" r:id="rId15"/>
    <p:sldId id="2140919228" r:id="rId16"/>
    <p:sldId id="2140919229" r:id="rId17"/>
    <p:sldId id="2140919230" r:id="rId18"/>
    <p:sldId id="2140919231" r:id="rId19"/>
    <p:sldId id="2140919232" r:id="rId2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ERNUSCHI, Tania" initials="CT" lastIdx="6" clrIdx="6"/>
  <p:cmAuthor id="1" name="James Wicken" initials="JW" lastIdx="6" clrIdx="0"/>
  <p:cmAuthor id="8" name="SATOULOU-MALEYO, Alexis" initials="SMA" lastIdx="2" clrIdx="7"/>
  <p:cmAuthor id="2" name="LINDSTRAND, Ann" initials="LA" lastIdx="2" clrIdx="1"/>
  <p:cmAuthor id="3" name="Gabriela Guizzo Dri" initials="GGD" lastIdx="1" clrIdx="2"/>
  <p:cmAuthor id="4" name="FIHMAN, Johanna" initials="FJ" lastIdx="19" clrIdx="3"/>
  <p:cmAuthor id="5" name="Sarah Churchill" initials="SC" lastIdx="1" clrIdx="4"/>
  <p:cmAuthor id="6" name="PETU, Amos" initials="PA"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F50"/>
    <a:srgbClr val="4472C4"/>
    <a:srgbClr val="2D5497"/>
    <a:srgbClr val="86B0D6"/>
    <a:srgbClr val="46B1E1"/>
    <a:srgbClr val="1BA6E2"/>
    <a:srgbClr val="89C27F"/>
    <a:srgbClr val="EFD068"/>
    <a:srgbClr val="939BA0"/>
    <a:srgbClr val="001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CB709-DDBC-4889-9511-890287A232CE}" v="39" dt="2024-09-06T19:11:37.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9"/>
    <p:restoredTop sz="94802"/>
  </p:normalViewPr>
  <p:slideViewPr>
    <p:cSldViewPr snapToGrid="0">
      <p:cViewPr>
        <p:scale>
          <a:sx n="56" d="100"/>
          <a:sy n="56" d="100"/>
        </p:scale>
        <p:origin x="1182" y="3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400" y="20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VALE, Jose Alexandre Lifande" userId="6dd743fc-d868-4f7f-9b57-4d870711937c" providerId="ADAL" clId="{314CB709-DDBC-4889-9511-890287A232CE}"/>
    <pc:docChg chg="undo custSel addSld delSld modSld">
      <pc:chgData name="CHIVALE, Jose Alexandre Lifande" userId="6dd743fc-d868-4f7f-9b57-4d870711937c" providerId="ADAL" clId="{314CB709-DDBC-4889-9511-890287A232CE}" dt="2024-09-06T19:13:48.946" v="74" actId="27636"/>
      <pc:docMkLst>
        <pc:docMk/>
      </pc:docMkLst>
      <pc:sldChg chg="modSp mod">
        <pc:chgData name="CHIVALE, Jose Alexandre Lifande" userId="6dd743fc-d868-4f7f-9b57-4d870711937c" providerId="ADAL" clId="{314CB709-DDBC-4889-9511-890287A232CE}" dt="2024-09-06T19:13:48.946" v="74" actId="27636"/>
        <pc:sldMkLst>
          <pc:docMk/>
          <pc:sldMk cId="4170405046" sldId="2140919217"/>
        </pc:sldMkLst>
        <pc:spChg chg="mod">
          <ac:chgData name="CHIVALE, Jose Alexandre Lifande" userId="6dd743fc-d868-4f7f-9b57-4d870711937c" providerId="ADAL" clId="{314CB709-DDBC-4889-9511-890287A232CE}" dt="2024-09-06T19:13:48.946" v="74" actId="27636"/>
          <ac:spMkLst>
            <pc:docMk/>
            <pc:sldMk cId="4170405046" sldId="2140919217"/>
            <ac:spMk id="8" creationId="{8223E62A-5E35-D39F-76E3-46534E67D0D8}"/>
          </ac:spMkLst>
        </pc:spChg>
      </pc:sldChg>
      <pc:sldChg chg="modSp mod">
        <pc:chgData name="CHIVALE, Jose Alexandre Lifande" userId="6dd743fc-d868-4f7f-9b57-4d870711937c" providerId="ADAL" clId="{314CB709-DDBC-4889-9511-890287A232CE}" dt="2024-09-06T18:55:15.779" v="6" actId="14100"/>
        <pc:sldMkLst>
          <pc:docMk/>
          <pc:sldMk cId="3399504651" sldId="2140919219"/>
        </pc:sldMkLst>
        <pc:spChg chg="mod">
          <ac:chgData name="CHIVALE, Jose Alexandre Lifande" userId="6dd743fc-d868-4f7f-9b57-4d870711937c" providerId="ADAL" clId="{314CB709-DDBC-4889-9511-890287A232CE}" dt="2024-09-06T18:54:06.976" v="5" actId="14100"/>
          <ac:spMkLst>
            <pc:docMk/>
            <pc:sldMk cId="3399504651" sldId="2140919219"/>
            <ac:spMk id="5" creationId="{B1D84856-4937-660B-A825-E3A347EB8832}"/>
          </ac:spMkLst>
        </pc:spChg>
        <pc:graphicFrameChg chg="mod">
          <ac:chgData name="CHIVALE, Jose Alexandre Lifande" userId="6dd743fc-d868-4f7f-9b57-4d870711937c" providerId="ADAL" clId="{314CB709-DDBC-4889-9511-890287A232CE}" dt="2024-09-06T18:55:15.779" v="6" actId="14100"/>
          <ac:graphicFrameMkLst>
            <pc:docMk/>
            <pc:sldMk cId="3399504651" sldId="2140919219"/>
            <ac:graphicFrameMk id="6" creationId="{BF955381-97AB-DD42-04A3-FAF5CD0A4E03}"/>
          </ac:graphicFrameMkLst>
        </pc:graphicFrameChg>
      </pc:sldChg>
      <pc:sldChg chg="modSp mod">
        <pc:chgData name="CHIVALE, Jose Alexandre Lifande" userId="6dd743fc-d868-4f7f-9b57-4d870711937c" providerId="ADAL" clId="{314CB709-DDBC-4889-9511-890287A232CE}" dt="2024-09-06T18:56:04.071" v="7" actId="14100"/>
        <pc:sldMkLst>
          <pc:docMk/>
          <pc:sldMk cId="2032758669" sldId="2140919220"/>
        </pc:sldMkLst>
        <pc:spChg chg="mod">
          <ac:chgData name="CHIVALE, Jose Alexandre Lifande" userId="6dd743fc-d868-4f7f-9b57-4d870711937c" providerId="ADAL" clId="{314CB709-DDBC-4889-9511-890287A232CE}" dt="2024-09-06T18:56:04.071" v="7" actId="14100"/>
          <ac:spMkLst>
            <pc:docMk/>
            <pc:sldMk cId="2032758669" sldId="2140919220"/>
            <ac:spMk id="6" creationId="{D71F49B3-1161-71A9-9634-3D555C95897E}"/>
          </ac:spMkLst>
        </pc:spChg>
      </pc:sldChg>
      <pc:sldChg chg="del">
        <pc:chgData name="CHIVALE, Jose Alexandre Lifande" userId="6dd743fc-d868-4f7f-9b57-4d870711937c" providerId="ADAL" clId="{314CB709-DDBC-4889-9511-890287A232CE}" dt="2024-09-06T19:11:52.582" v="71" actId="47"/>
        <pc:sldMkLst>
          <pc:docMk/>
          <pc:sldMk cId="2586055533" sldId="2140919222"/>
        </pc:sldMkLst>
      </pc:sldChg>
      <pc:sldChg chg="modSp mod">
        <pc:chgData name="CHIVALE, Jose Alexandre Lifande" userId="6dd743fc-d868-4f7f-9b57-4d870711937c" providerId="ADAL" clId="{314CB709-DDBC-4889-9511-890287A232CE}" dt="2024-09-06T18:47:36.257" v="1" actId="20577"/>
        <pc:sldMkLst>
          <pc:docMk/>
          <pc:sldMk cId="1598964619" sldId="2140919223"/>
        </pc:sldMkLst>
        <pc:spChg chg="mod">
          <ac:chgData name="CHIVALE, Jose Alexandre Lifande" userId="6dd743fc-d868-4f7f-9b57-4d870711937c" providerId="ADAL" clId="{314CB709-DDBC-4889-9511-890287A232CE}" dt="2024-09-06T18:47:36.257" v="1" actId="20577"/>
          <ac:spMkLst>
            <pc:docMk/>
            <pc:sldMk cId="1598964619" sldId="2140919223"/>
            <ac:spMk id="5" creationId="{B1704CF8-6071-A843-B308-8C2B057E5AE8}"/>
          </ac:spMkLst>
        </pc:spChg>
      </pc:sldChg>
      <pc:sldChg chg="modSp mod">
        <pc:chgData name="CHIVALE, Jose Alexandre Lifande" userId="6dd743fc-d868-4f7f-9b57-4d870711937c" providerId="ADAL" clId="{314CB709-DDBC-4889-9511-890287A232CE}" dt="2024-09-06T18:57:33.131" v="20" actId="255"/>
        <pc:sldMkLst>
          <pc:docMk/>
          <pc:sldMk cId="2585328137" sldId="2140919224"/>
        </pc:sldMkLst>
        <pc:spChg chg="mod">
          <ac:chgData name="CHIVALE, Jose Alexandre Lifande" userId="6dd743fc-d868-4f7f-9b57-4d870711937c" providerId="ADAL" clId="{314CB709-DDBC-4889-9511-890287A232CE}" dt="2024-09-06T18:57:33.131" v="20" actId="255"/>
          <ac:spMkLst>
            <pc:docMk/>
            <pc:sldMk cId="2585328137" sldId="2140919224"/>
            <ac:spMk id="2" creationId="{F1D689DF-8D84-7A3E-4D66-B61A38FA6142}"/>
          </ac:spMkLst>
        </pc:spChg>
      </pc:sldChg>
      <pc:sldChg chg="modSp mod">
        <pc:chgData name="CHIVALE, Jose Alexandre Lifande" userId="6dd743fc-d868-4f7f-9b57-4d870711937c" providerId="ADAL" clId="{314CB709-DDBC-4889-9511-890287A232CE}" dt="2024-09-06T18:58:43.708" v="37" actId="1035"/>
        <pc:sldMkLst>
          <pc:docMk/>
          <pc:sldMk cId="504387932" sldId="2140919225"/>
        </pc:sldMkLst>
        <pc:spChg chg="mod">
          <ac:chgData name="CHIVALE, Jose Alexandre Lifande" userId="6dd743fc-d868-4f7f-9b57-4d870711937c" providerId="ADAL" clId="{314CB709-DDBC-4889-9511-890287A232CE}" dt="2024-09-06T18:58:43.708" v="37" actId="1035"/>
          <ac:spMkLst>
            <pc:docMk/>
            <pc:sldMk cId="504387932" sldId="2140919225"/>
            <ac:spMk id="5" creationId="{5B1D4DED-B20F-2B83-8396-7654714A4410}"/>
          </ac:spMkLst>
        </pc:spChg>
      </pc:sldChg>
      <pc:sldChg chg="modSp">
        <pc:chgData name="CHIVALE, Jose Alexandre Lifande" userId="6dd743fc-d868-4f7f-9b57-4d870711937c" providerId="ADAL" clId="{314CB709-DDBC-4889-9511-890287A232CE}" dt="2024-09-06T18:59:24.904" v="38"/>
        <pc:sldMkLst>
          <pc:docMk/>
          <pc:sldMk cId="1910972782" sldId="2140919226"/>
        </pc:sldMkLst>
        <pc:spChg chg="mod">
          <ac:chgData name="CHIVALE, Jose Alexandre Lifande" userId="6dd743fc-d868-4f7f-9b57-4d870711937c" providerId="ADAL" clId="{314CB709-DDBC-4889-9511-890287A232CE}" dt="2024-09-06T18:59:24.904" v="38"/>
          <ac:spMkLst>
            <pc:docMk/>
            <pc:sldMk cId="1910972782" sldId="2140919226"/>
            <ac:spMk id="2" creationId="{3EE5F9A2-A945-4887-1A9E-87B1AF871BE5}"/>
          </ac:spMkLst>
        </pc:spChg>
      </pc:sldChg>
      <pc:sldChg chg="modSp mod">
        <pc:chgData name="CHIVALE, Jose Alexandre Lifande" userId="6dd743fc-d868-4f7f-9b57-4d870711937c" providerId="ADAL" clId="{314CB709-DDBC-4889-9511-890287A232CE}" dt="2024-09-06T18:59:44.095" v="39" actId="404"/>
        <pc:sldMkLst>
          <pc:docMk/>
          <pc:sldMk cId="3016572961" sldId="2140919227"/>
        </pc:sldMkLst>
        <pc:spChg chg="mod">
          <ac:chgData name="CHIVALE, Jose Alexandre Lifande" userId="6dd743fc-d868-4f7f-9b57-4d870711937c" providerId="ADAL" clId="{314CB709-DDBC-4889-9511-890287A232CE}" dt="2024-09-06T18:59:44.095" v="39" actId="404"/>
          <ac:spMkLst>
            <pc:docMk/>
            <pc:sldMk cId="3016572961" sldId="2140919227"/>
            <ac:spMk id="8" creationId="{02FD809A-9462-7EFA-FEF7-DE46D2670BB2}"/>
          </ac:spMkLst>
        </pc:spChg>
      </pc:sldChg>
      <pc:sldChg chg="modSp mod">
        <pc:chgData name="CHIVALE, Jose Alexandre Lifande" userId="6dd743fc-d868-4f7f-9b57-4d870711937c" providerId="ADAL" clId="{314CB709-DDBC-4889-9511-890287A232CE}" dt="2024-09-06T19:00:53.875" v="46" actId="27636"/>
        <pc:sldMkLst>
          <pc:docMk/>
          <pc:sldMk cId="442220057" sldId="2140919229"/>
        </pc:sldMkLst>
        <pc:spChg chg="mod">
          <ac:chgData name="CHIVALE, Jose Alexandre Lifande" userId="6dd743fc-d868-4f7f-9b57-4d870711937c" providerId="ADAL" clId="{314CB709-DDBC-4889-9511-890287A232CE}" dt="2024-09-06T19:00:53.875" v="46" actId="27636"/>
          <ac:spMkLst>
            <pc:docMk/>
            <pc:sldMk cId="442220057" sldId="2140919229"/>
            <ac:spMk id="6" creationId="{72915A77-4560-D39A-1AA4-4E28FA6A33C8}"/>
          </ac:spMkLst>
        </pc:spChg>
        <pc:picChg chg="mod">
          <ac:chgData name="CHIVALE, Jose Alexandre Lifande" userId="6dd743fc-d868-4f7f-9b57-4d870711937c" providerId="ADAL" clId="{314CB709-DDBC-4889-9511-890287A232CE}" dt="2024-09-06T19:00:49.380" v="44" actId="14100"/>
          <ac:picMkLst>
            <pc:docMk/>
            <pc:sldMk cId="442220057" sldId="2140919229"/>
            <ac:picMk id="7" creationId="{AF77AD38-EB5F-3904-220F-B73B1AAADF47}"/>
          </ac:picMkLst>
        </pc:picChg>
      </pc:sldChg>
      <pc:sldChg chg="modSp mod">
        <pc:chgData name="CHIVALE, Jose Alexandre Lifande" userId="6dd743fc-d868-4f7f-9b57-4d870711937c" providerId="ADAL" clId="{314CB709-DDBC-4889-9511-890287A232CE}" dt="2024-09-06T19:06:11.332" v="60" actId="113"/>
        <pc:sldMkLst>
          <pc:docMk/>
          <pc:sldMk cId="534906887" sldId="2140919230"/>
        </pc:sldMkLst>
        <pc:spChg chg="mod">
          <ac:chgData name="CHIVALE, Jose Alexandre Lifande" userId="6dd743fc-d868-4f7f-9b57-4d870711937c" providerId="ADAL" clId="{314CB709-DDBC-4889-9511-890287A232CE}" dt="2024-09-06T19:06:11.332" v="60" actId="113"/>
          <ac:spMkLst>
            <pc:docMk/>
            <pc:sldMk cId="534906887" sldId="2140919230"/>
            <ac:spMk id="3" creationId="{E9249796-C8C8-318D-105C-A8C204CD7257}"/>
          </ac:spMkLst>
        </pc:spChg>
      </pc:sldChg>
      <pc:sldChg chg="addSp delSp modSp mod">
        <pc:chgData name="CHIVALE, Jose Alexandre Lifande" userId="6dd743fc-d868-4f7f-9b57-4d870711937c" providerId="ADAL" clId="{314CB709-DDBC-4889-9511-890287A232CE}" dt="2024-09-06T19:11:16.536" v="68" actId="113"/>
        <pc:sldMkLst>
          <pc:docMk/>
          <pc:sldMk cId="1499366531" sldId="2140919231"/>
        </pc:sldMkLst>
        <pc:spChg chg="mod">
          <ac:chgData name="CHIVALE, Jose Alexandre Lifande" userId="6dd743fc-d868-4f7f-9b57-4d870711937c" providerId="ADAL" clId="{314CB709-DDBC-4889-9511-890287A232CE}" dt="2024-09-06T19:11:16.536" v="68" actId="113"/>
          <ac:spMkLst>
            <pc:docMk/>
            <pc:sldMk cId="1499366531" sldId="2140919231"/>
            <ac:spMk id="3" creationId="{E9249796-C8C8-318D-105C-A8C204CD7257}"/>
          </ac:spMkLst>
        </pc:spChg>
        <pc:spChg chg="add del">
          <ac:chgData name="CHIVALE, Jose Alexandre Lifande" userId="6dd743fc-d868-4f7f-9b57-4d870711937c" providerId="ADAL" clId="{314CB709-DDBC-4889-9511-890287A232CE}" dt="2024-09-06T19:11:08.710" v="66" actId="22"/>
          <ac:spMkLst>
            <pc:docMk/>
            <pc:sldMk cId="1499366531" sldId="2140919231"/>
            <ac:spMk id="6" creationId="{48FF01E6-E593-B6FD-3CBA-8C5EA5680A07}"/>
          </ac:spMkLst>
        </pc:spChg>
      </pc:sldChg>
      <pc:sldChg chg="delSp add mod">
        <pc:chgData name="CHIVALE, Jose Alexandre Lifande" userId="6dd743fc-d868-4f7f-9b57-4d870711937c" providerId="ADAL" clId="{314CB709-DDBC-4889-9511-890287A232CE}" dt="2024-09-06T19:11:45.102" v="70" actId="478"/>
        <pc:sldMkLst>
          <pc:docMk/>
          <pc:sldMk cId="940899364" sldId="2140919232"/>
        </pc:sldMkLst>
        <pc:picChg chg="del">
          <ac:chgData name="CHIVALE, Jose Alexandre Lifande" userId="6dd743fc-d868-4f7f-9b57-4d870711937c" providerId="ADAL" clId="{314CB709-DDBC-4889-9511-890287A232CE}" dt="2024-09-06T19:11:45.102" v="70" actId="478"/>
          <ac:picMkLst>
            <pc:docMk/>
            <pc:sldMk cId="940899364" sldId="2140919232"/>
            <ac:picMk id="3" creationId="{C60BA85C-0086-76F9-17C3-5861DF0432D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abio.Marques\Downloads\MINSA%20-%20OR&#199;AMENTO%202017%20a%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2266929659661E-2"/>
          <c:y val="4.4316805840047734E-2"/>
          <c:w val="0.91943688225997033"/>
          <c:h val="0.64254125460189115"/>
        </c:manualLayout>
      </c:layout>
      <c:barChart>
        <c:barDir val="col"/>
        <c:grouping val="clustered"/>
        <c:varyColors val="0"/>
        <c:ser>
          <c:idx val="0"/>
          <c:order val="0"/>
          <c:tx>
            <c:strRef>
              <c:f>'ORCAMENTO-DESPESAS'!$C$4:$C$5</c:f>
              <c:strCache>
                <c:ptCount val="2"/>
                <c:pt idx="0">
                  <c:v>ACT</c:v>
                </c:pt>
                <c:pt idx="1">
                  <c:v>Orçamento</c:v>
                </c:pt>
              </c:strCache>
            </c:strRef>
          </c:tx>
          <c:spPr>
            <a:solidFill>
              <a:schemeClr val="accent1"/>
            </a:solidFill>
            <a:ln>
              <a:noFill/>
            </a:ln>
            <a:effectLst/>
          </c:spPr>
          <c:invertIfNegative val="0"/>
          <c:cat>
            <c:numRef>
              <c:f>'ORCAMENTO-DESPESAS'!$B$6:$B$12</c:f>
              <c:numCache>
                <c:formatCode>General</c:formatCode>
                <c:ptCount val="7"/>
                <c:pt idx="0">
                  <c:v>2017</c:v>
                </c:pt>
                <c:pt idx="1">
                  <c:v>2018</c:v>
                </c:pt>
                <c:pt idx="2">
                  <c:v>2019</c:v>
                </c:pt>
                <c:pt idx="3">
                  <c:v>2020</c:v>
                </c:pt>
                <c:pt idx="4">
                  <c:v>2021</c:v>
                </c:pt>
                <c:pt idx="5">
                  <c:v>2022</c:v>
                </c:pt>
                <c:pt idx="6">
                  <c:v>2023</c:v>
                </c:pt>
              </c:numCache>
            </c:numRef>
          </c:cat>
          <c:val>
            <c:numRef>
              <c:f>'ORCAMENTO-DESPESAS'!$C$6:$C$12</c:f>
              <c:numCache>
                <c:formatCode>_(* #,##0.00_);_(* \(#,##0.00\);_(* "-"??_);_(@_)</c:formatCode>
                <c:ptCount val="7"/>
                <c:pt idx="0">
                  <c:v>37286868981</c:v>
                </c:pt>
                <c:pt idx="1">
                  <c:v>39839316866</c:v>
                </c:pt>
                <c:pt idx="2">
                  <c:v>28559506295</c:v>
                </c:pt>
                <c:pt idx="3">
                  <c:v>15015098227</c:v>
                </c:pt>
                <c:pt idx="4">
                  <c:v>28591511483</c:v>
                </c:pt>
                <c:pt idx="5">
                  <c:v>42633921728</c:v>
                </c:pt>
                <c:pt idx="6">
                  <c:v>140254955733.03998</c:v>
                </c:pt>
              </c:numCache>
            </c:numRef>
          </c:val>
          <c:extLst>
            <c:ext xmlns:c16="http://schemas.microsoft.com/office/drawing/2014/chart" uri="{C3380CC4-5D6E-409C-BE32-E72D297353CC}">
              <c16:uniqueId val="{00000000-9630-469E-9B80-3E9A5E1449BA}"/>
            </c:ext>
          </c:extLst>
        </c:ser>
        <c:ser>
          <c:idx val="1"/>
          <c:order val="1"/>
          <c:tx>
            <c:strRef>
              <c:f>'ORCAMENTO-DESPESAS'!$D$4:$D$5</c:f>
              <c:strCache>
                <c:ptCount val="2"/>
                <c:pt idx="0">
                  <c:v>ACT</c:v>
                </c:pt>
                <c:pt idx="1">
                  <c:v>Despesas Liquidada</c:v>
                </c:pt>
              </c:strCache>
            </c:strRef>
          </c:tx>
          <c:spPr>
            <a:solidFill>
              <a:schemeClr val="accent2"/>
            </a:solidFill>
            <a:ln>
              <a:noFill/>
            </a:ln>
            <a:effectLst/>
          </c:spPr>
          <c:invertIfNegative val="0"/>
          <c:cat>
            <c:numRef>
              <c:f>'ORCAMENTO-DESPESAS'!$B$6:$B$12</c:f>
              <c:numCache>
                <c:formatCode>General</c:formatCode>
                <c:ptCount val="7"/>
                <c:pt idx="0">
                  <c:v>2017</c:v>
                </c:pt>
                <c:pt idx="1">
                  <c:v>2018</c:v>
                </c:pt>
                <c:pt idx="2">
                  <c:v>2019</c:v>
                </c:pt>
                <c:pt idx="3">
                  <c:v>2020</c:v>
                </c:pt>
                <c:pt idx="4">
                  <c:v>2021</c:v>
                </c:pt>
                <c:pt idx="5">
                  <c:v>2022</c:v>
                </c:pt>
                <c:pt idx="6">
                  <c:v>2023</c:v>
                </c:pt>
              </c:numCache>
            </c:numRef>
          </c:cat>
          <c:val>
            <c:numRef>
              <c:f>'ORCAMENTO-DESPESAS'!$D$6:$D$12</c:f>
              <c:numCache>
                <c:formatCode>_(* #,##0.00_);_(* \(#,##0.00\);_(* "-"??_);_(@_)</c:formatCode>
                <c:ptCount val="7"/>
                <c:pt idx="0">
                  <c:v>30226361025</c:v>
                </c:pt>
                <c:pt idx="1">
                  <c:v>31750541702</c:v>
                </c:pt>
                <c:pt idx="2">
                  <c:v>22500908801</c:v>
                </c:pt>
                <c:pt idx="3">
                  <c:v>8479869287</c:v>
                </c:pt>
                <c:pt idx="4">
                  <c:v>17904182249</c:v>
                </c:pt>
                <c:pt idx="5">
                  <c:v>7373899177</c:v>
                </c:pt>
                <c:pt idx="6">
                  <c:v>140246997047.10995</c:v>
                </c:pt>
              </c:numCache>
            </c:numRef>
          </c:val>
          <c:extLst>
            <c:ext xmlns:c16="http://schemas.microsoft.com/office/drawing/2014/chart" uri="{C3380CC4-5D6E-409C-BE32-E72D297353CC}">
              <c16:uniqueId val="{00000001-9630-469E-9B80-3E9A5E1449BA}"/>
            </c:ext>
          </c:extLst>
        </c:ser>
        <c:ser>
          <c:idx val="2"/>
          <c:order val="2"/>
          <c:tx>
            <c:strRef>
              <c:f>'ORCAMENTO-DESPESAS'!$F$4:$F$5</c:f>
              <c:strCache>
                <c:ptCount val="2"/>
                <c:pt idx="0">
                  <c:v>DAD</c:v>
                </c:pt>
                <c:pt idx="1">
                  <c:v>Orçamento</c:v>
                </c:pt>
              </c:strCache>
            </c:strRef>
          </c:tx>
          <c:spPr>
            <a:solidFill>
              <a:schemeClr val="accent3"/>
            </a:solidFill>
            <a:ln>
              <a:noFill/>
            </a:ln>
            <a:effectLst/>
          </c:spPr>
          <c:invertIfNegative val="0"/>
          <c:cat>
            <c:numRef>
              <c:f>'ORCAMENTO-DESPESAS'!$B$6:$B$12</c:f>
              <c:numCache>
                <c:formatCode>General</c:formatCode>
                <c:ptCount val="7"/>
                <c:pt idx="0">
                  <c:v>2017</c:v>
                </c:pt>
                <c:pt idx="1">
                  <c:v>2018</c:v>
                </c:pt>
                <c:pt idx="2">
                  <c:v>2019</c:v>
                </c:pt>
                <c:pt idx="3">
                  <c:v>2020</c:v>
                </c:pt>
                <c:pt idx="4">
                  <c:v>2021</c:v>
                </c:pt>
                <c:pt idx="5">
                  <c:v>2022</c:v>
                </c:pt>
                <c:pt idx="6">
                  <c:v>2023</c:v>
                </c:pt>
              </c:numCache>
            </c:numRef>
          </c:cat>
          <c:val>
            <c:numRef>
              <c:f>'ORCAMENTO-DESPESAS'!$F$6:$F$12</c:f>
              <c:numCache>
                <c:formatCode>_(* #,##0.00_);_(* \(#,##0.00\);_(* "-"??_);_(@_)</c:formatCode>
                <c:ptCount val="7"/>
                <c:pt idx="0">
                  <c:v>6466785732</c:v>
                </c:pt>
                <c:pt idx="1">
                  <c:v>4153197661</c:v>
                </c:pt>
                <c:pt idx="2">
                  <c:v>21564474311</c:v>
                </c:pt>
                <c:pt idx="3">
                  <c:v>62289549226</c:v>
                </c:pt>
                <c:pt idx="4">
                  <c:v>60353531566</c:v>
                </c:pt>
                <c:pt idx="5">
                  <c:v>95193238293</c:v>
                </c:pt>
                <c:pt idx="6">
                  <c:v>96071131805.470001</c:v>
                </c:pt>
              </c:numCache>
            </c:numRef>
          </c:val>
          <c:extLst>
            <c:ext xmlns:c16="http://schemas.microsoft.com/office/drawing/2014/chart" uri="{C3380CC4-5D6E-409C-BE32-E72D297353CC}">
              <c16:uniqueId val="{00000002-9630-469E-9B80-3E9A5E1449BA}"/>
            </c:ext>
          </c:extLst>
        </c:ser>
        <c:ser>
          <c:idx val="3"/>
          <c:order val="3"/>
          <c:tx>
            <c:strRef>
              <c:f>'ORCAMENTO-DESPESAS'!$G$4:$G$5</c:f>
              <c:strCache>
                <c:ptCount val="2"/>
                <c:pt idx="0">
                  <c:v>DAD</c:v>
                </c:pt>
                <c:pt idx="1">
                  <c:v>Despesas Liquidada</c:v>
                </c:pt>
              </c:strCache>
            </c:strRef>
          </c:tx>
          <c:spPr>
            <a:solidFill>
              <a:schemeClr val="accent4"/>
            </a:solidFill>
            <a:ln>
              <a:noFill/>
            </a:ln>
            <a:effectLst/>
          </c:spPr>
          <c:invertIfNegative val="0"/>
          <c:cat>
            <c:numRef>
              <c:f>'ORCAMENTO-DESPESAS'!$B$6:$B$12</c:f>
              <c:numCache>
                <c:formatCode>General</c:formatCode>
                <c:ptCount val="7"/>
                <c:pt idx="0">
                  <c:v>2017</c:v>
                </c:pt>
                <c:pt idx="1">
                  <c:v>2018</c:v>
                </c:pt>
                <c:pt idx="2">
                  <c:v>2019</c:v>
                </c:pt>
                <c:pt idx="3">
                  <c:v>2020</c:v>
                </c:pt>
                <c:pt idx="4">
                  <c:v>2021</c:v>
                </c:pt>
                <c:pt idx="5">
                  <c:v>2022</c:v>
                </c:pt>
                <c:pt idx="6">
                  <c:v>2023</c:v>
                </c:pt>
              </c:numCache>
            </c:numRef>
          </c:cat>
          <c:val>
            <c:numRef>
              <c:f>'ORCAMENTO-DESPESAS'!$G$6:$G$12</c:f>
              <c:numCache>
                <c:formatCode>_(* #,##0.00_);_(* \(#,##0.00\);_(* "-"??_);_(@_)</c:formatCode>
                <c:ptCount val="7"/>
                <c:pt idx="0">
                  <c:v>6466775132</c:v>
                </c:pt>
                <c:pt idx="1">
                  <c:v>3499476001</c:v>
                </c:pt>
                <c:pt idx="2">
                  <c:v>21156784292</c:v>
                </c:pt>
                <c:pt idx="3">
                  <c:v>62289549226</c:v>
                </c:pt>
                <c:pt idx="4">
                  <c:v>60343023731</c:v>
                </c:pt>
                <c:pt idx="5">
                  <c:v>32947913605</c:v>
                </c:pt>
                <c:pt idx="6">
                  <c:v>96071131294.460022</c:v>
                </c:pt>
              </c:numCache>
            </c:numRef>
          </c:val>
          <c:extLst>
            <c:ext xmlns:c16="http://schemas.microsoft.com/office/drawing/2014/chart" uri="{C3380CC4-5D6E-409C-BE32-E72D297353CC}">
              <c16:uniqueId val="{00000003-9630-469E-9B80-3E9A5E1449BA}"/>
            </c:ext>
          </c:extLst>
        </c:ser>
        <c:ser>
          <c:idx val="4"/>
          <c:order val="4"/>
          <c:tx>
            <c:strRef>
              <c:f>'ORCAMENTO-DESPESAS'!$I$4:$I$5</c:f>
              <c:strCache>
                <c:ptCount val="2"/>
                <c:pt idx="0">
                  <c:v>PIP</c:v>
                </c:pt>
                <c:pt idx="1">
                  <c:v>Orçamento</c:v>
                </c:pt>
              </c:strCache>
            </c:strRef>
          </c:tx>
          <c:spPr>
            <a:solidFill>
              <a:schemeClr val="accent5"/>
            </a:solidFill>
            <a:ln>
              <a:noFill/>
            </a:ln>
            <a:effectLst/>
          </c:spPr>
          <c:invertIfNegative val="0"/>
          <c:cat>
            <c:numRef>
              <c:f>'ORCAMENTO-DESPESAS'!$B$6:$B$12</c:f>
              <c:numCache>
                <c:formatCode>General</c:formatCode>
                <c:ptCount val="7"/>
                <c:pt idx="0">
                  <c:v>2017</c:v>
                </c:pt>
                <c:pt idx="1">
                  <c:v>2018</c:v>
                </c:pt>
                <c:pt idx="2">
                  <c:v>2019</c:v>
                </c:pt>
                <c:pt idx="3">
                  <c:v>2020</c:v>
                </c:pt>
                <c:pt idx="4">
                  <c:v>2021</c:v>
                </c:pt>
                <c:pt idx="5">
                  <c:v>2022</c:v>
                </c:pt>
                <c:pt idx="6">
                  <c:v>2023</c:v>
                </c:pt>
              </c:numCache>
            </c:numRef>
          </c:cat>
          <c:val>
            <c:numRef>
              <c:f>'ORCAMENTO-DESPESAS'!$I$6:$I$12</c:f>
              <c:numCache>
                <c:formatCode>_(* #,##0.00_);_(* \(#,##0.00\);_(* "-"??_);_(@_)</c:formatCode>
                <c:ptCount val="7"/>
                <c:pt idx="0">
                  <c:v>21099702007</c:v>
                </c:pt>
                <c:pt idx="1">
                  <c:v>33023289617</c:v>
                </c:pt>
                <c:pt idx="2">
                  <c:v>64199300523</c:v>
                </c:pt>
                <c:pt idx="3">
                  <c:v>119402923289</c:v>
                </c:pt>
                <c:pt idx="4">
                  <c:v>271644083499</c:v>
                </c:pt>
                <c:pt idx="5">
                  <c:v>111723618682</c:v>
                </c:pt>
                <c:pt idx="6">
                  <c:v>172821858696.82001</c:v>
                </c:pt>
              </c:numCache>
            </c:numRef>
          </c:val>
          <c:extLst>
            <c:ext xmlns:c16="http://schemas.microsoft.com/office/drawing/2014/chart" uri="{C3380CC4-5D6E-409C-BE32-E72D297353CC}">
              <c16:uniqueId val="{00000004-9630-469E-9B80-3E9A5E1449BA}"/>
            </c:ext>
          </c:extLst>
        </c:ser>
        <c:ser>
          <c:idx val="5"/>
          <c:order val="5"/>
          <c:tx>
            <c:strRef>
              <c:f>'ORCAMENTO-DESPESAS'!$J$4:$J$5</c:f>
              <c:strCache>
                <c:ptCount val="2"/>
                <c:pt idx="0">
                  <c:v>PIP</c:v>
                </c:pt>
                <c:pt idx="1">
                  <c:v>Despesas Liquidada</c:v>
                </c:pt>
              </c:strCache>
            </c:strRef>
          </c:tx>
          <c:spPr>
            <a:solidFill>
              <a:srgbClr val="002060"/>
            </a:solidFill>
            <a:ln>
              <a:noFill/>
            </a:ln>
            <a:effectLst/>
          </c:spPr>
          <c:invertIfNegative val="0"/>
          <c:cat>
            <c:numRef>
              <c:f>'ORCAMENTO-DESPESAS'!$B$6:$B$12</c:f>
              <c:numCache>
                <c:formatCode>General</c:formatCode>
                <c:ptCount val="7"/>
                <c:pt idx="0">
                  <c:v>2017</c:v>
                </c:pt>
                <c:pt idx="1">
                  <c:v>2018</c:v>
                </c:pt>
                <c:pt idx="2">
                  <c:v>2019</c:v>
                </c:pt>
                <c:pt idx="3">
                  <c:v>2020</c:v>
                </c:pt>
                <c:pt idx="4">
                  <c:v>2021</c:v>
                </c:pt>
                <c:pt idx="5">
                  <c:v>2022</c:v>
                </c:pt>
                <c:pt idx="6">
                  <c:v>2023</c:v>
                </c:pt>
              </c:numCache>
            </c:numRef>
          </c:cat>
          <c:val>
            <c:numRef>
              <c:f>'ORCAMENTO-DESPESAS'!$J$6:$J$12</c:f>
              <c:numCache>
                <c:formatCode>_(* #,##0.00_);_(* \(#,##0.00\);_(* "-"??_);_(@_)</c:formatCode>
                <c:ptCount val="7"/>
                <c:pt idx="0">
                  <c:v>21099702007</c:v>
                </c:pt>
                <c:pt idx="1">
                  <c:v>33023289617</c:v>
                </c:pt>
                <c:pt idx="2">
                  <c:v>64174409911</c:v>
                </c:pt>
                <c:pt idx="3">
                  <c:v>119402923289</c:v>
                </c:pt>
                <c:pt idx="4">
                  <c:v>271627677940</c:v>
                </c:pt>
                <c:pt idx="5">
                  <c:v>109521520704</c:v>
                </c:pt>
                <c:pt idx="6">
                  <c:v>172643563852.78</c:v>
                </c:pt>
              </c:numCache>
            </c:numRef>
          </c:val>
          <c:extLst>
            <c:ext xmlns:c16="http://schemas.microsoft.com/office/drawing/2014/chart" uri="{C3380CC4-5D6E-409C-BE32-E72D297353CC}">
              <c16:uniqueId val="{00000005-9630-469E-9B80-3E9A5E1449BA}"/>
            </c:ext>
          </c:extLst>
        </c:ser>
        <c:dLbls>
          <c:showLegendKey val="0"/>
          <c:showVal val="0"/>
          <c:showCatName val="0"/>
          <c:showSerName val="0"/>
          <c:showPercent val="0"/>
          <c:showBubbleSize val="0"/>
        </c:dLbls>
        <c:gapWidth val="50"/>
        <c:axId val="987122096"/>
        <c:axId val="987119600"/>
      </c:barChart>
      <c:catAx>
        <c:axId val="987122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ahnschrift "/>
                <a:ea typeface="+mn-ea"/>
                <a:cs typeface="+mn-cs"/>
              </a:defRPr>
            </a:pPr>
            <a:endParaRPr lang="en-US"/>
          </a:p>
        </c:txPr>
        <c:crossAx val="987119600"/>
        <c:crosses val="autoZero"/>
        <c:auto val="1"/>
        <c:lblAlgn val="ctr"/>
        <c:lblOffset val="100"/>
        <c:noMultiLvlLbl val="0"/>
      </c:catAx>
      <c:valAx>
        <c:axId val="987119600"/>
        <c:scaling>
          <c:orientation val="minMax"/>
        </c:scaling>
        <c:delete val="1"/>
        <c:axPos val="l"/>
        <c:numFmt formatCode="_(* #,##0.00_);_(* \(#,##0.00\);_(* &quot;-&quot;??_);_(@_)" sourceLinked="1"/>
        <c:majorTickMark val="none"/>
        <c:minorTickMark val="none"/>
        <c:tickLblPos val="nextTo"/>
        <c:crossAx val="987122096"/>
        <c:crosses val="autoZero"/>
        <c:crossBetween val="between"/>
      </c:valAx>
      <c:spPr>
        <a:noFill/>
        <a:ln>
          <a:noFill/>
        </a:ln>
        <a:effectLst/>
      </c:spPr>
    </c:plotArea>
    <c:legend>
      <c:legendPos val="b"/>
      <c:layout>
        <c:manualLayout>
          <c:xMode val="edge"/>
          <c:yMode val="edge"/>
          <c:x val="0.16933929382478627"/>
          <c:y val="0.83117793979643395"/>
          <c:w val="0.69227785787549323"/>
          <c:h val="0.1688220602035660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ahnschrift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Vaccines_Gov_Others!$B$6</c:f>
              <c:strCache>
                <c:ptCount val="1"/>
                <c:pt idx="0">
                  <c:v>Governo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Vaccines_Gov_Others!$A$7:$A$15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Vaccines_Gov_Others!$B$7:$B$15</c:f>
              <c:numCache>
                <c:formatCode>General</c:formatCode>
                <c:ptCount val="9"/>
                <c:pt idx="0">
                  <c:v>18.100000000000001</c:v>
                </c:pt>
                <c:pt idx="1">
                  <c:v>58.7</c:v>
                </c:pt>
                <c:pt idx="2">
                  <c:v>18.399999999999999</c:v>
                </c:pt>
                <c:pt idx="3">
                  <c:v>17.600000000000001</c:v>
                </c:pt>
                <c:pt idx="4">
                  <c:v>16.7</c:v>
                </c:pt>
                <c:pt idx="5">
                  <c:v>17.3</c:v>
                </c:pt>
                <c:pt idx="6">
                  <c:v>17.3</c:v>
                </c:pt>
                <c:pt idx="7">
                  <c:v>36.4</c:v>
                </c:pt>
                <c:pt idx="8">
                  <c:v>20.2</c:v>
                </c:pt>
              </c:numCache>
            </c:numRef>
          </c:val>
          <c:extLst>
            <c:ext xmlns:c16="http://schemas.microsoft.com/office/drawing/2014/chart" uri="{C3380CC4-5D6E-409C-BE32-E72D297353CC}">
              <c16:uniqueId val="{00000000-3E99-46F7-8028-0B3E210F6197}"/>
            </c:ext>
          </c:extLst>
        </c:ser>
        <c:ser>
          <c:idx val="1"/>
          <c:order val="1"/>
          <c:tx>
            <c:strRef>
              <c:f>Vaccines_Gov_Others!$C$6</c:f>
              <c:strCache>
                <c:ptCount val="1"/>
                <c:pt idx="0">
                  <c:v>Parceiros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Vaccines_Gov_Others!$A$7:$A$15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Vaccines_Gov_Others!$C$7:$C$15</c:f>
              <c:numCache>
                <c:formatCode>General</c:formatCode>
                <c:ptCount val="9"/>
                <c:pt idx="0">
                  <c:v>10</c:v>
                </c:pt>
                <c:pt idx="1">
                  <c:v>31.6</c:v>
                </c:pt>
                <c:pt idx="2">
                  <c:v>0.6</c:v>
                </c:pt>
                <c:pt idx="3">
                  <c:v>1.7</c:v>
                </c:pt>
                <c:pt idx="4">
                  <c:v>0.7</c:v>
                </c:pt>
                <c:pt idx="5">
                  <c:v>1.3</c:v>
                </c:pt>
                <c:pt idx="6">
                  <c:v>1.3</c:v>
                </c:pt>
                <c:pt idx="7">
                  <c:v>0</c:v>
                </c:pt>
                <c:pt idx="8">
                  <c:v>0</c:v>
                </c:pt>
              </c:numCache>
            </c:numRef>
          </c:val>
          <c:extLst>
            <c:ext xmlns:c16="http://schemas.microsoft.com/office/drawing/2014/chart" uri="{C3380CC4-5D6E-409C-BE32-E72D297353CC}">
              <c16:uniqueId val="{00000001-3E99-46F7-8028-0B3E210F6197}"/>
            </c:ext>
          </c:extLst>
        </c:ser>
        <c:dLbls>
          <c:dLblPos val="inBase"/>
          <c:showLegendKey val="0"/>
          <c:showVal val="1"/>
          <c:showCatName val="0"/>
          <c:showSerName val="0"/>
          <c:showPercent val="0"/>
          <c:showBubbleSize val="0"/>
        </c:dLbls>
        <c:gapWidth val="10"/>
        <c:overlap val="100"/>
        <c:axId val="2006727599"/>
        <c:axId val="2006728079"/>
      </c:barChart>
      <c:lineChart>
        <c:grouping val="standard"/>
        <c:varyColors val="0"/>
        <c:ser>
          <c:idx val="2"/>
          <c:order val="2"/>
          <c:tx>
            <c:strRef>
              <c:f>Vaccines_Gov_Others!$D$6</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Vaccines_Gov_Others!$A$7:$A$15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Vaccines_Gov_Others!$D$7:$D$15</c:f>
              <c:numCache>
                <c:formatCode>General</c:formatCode>
                <c:ptCount val="9"/>
                <c:pt idx="0">
                  <c:v>28.1</c:v>
                </c:pt>
                <c:pt idx="1">
                  <c:v>90.300000000000011</c:v>
                </c:pt>
                <c:pt idx="2">
                  <c:v>19</c:v>
                </c:pt>
                <c:pt idx="3">
                  <c:v>19.3</c:v>
                </c:pt>
                <c:pt idx="4">
                  <c:v>17.399999999999999</c:v>
                </c:pt>
                <c:pt idx="5">
                  <c:v>18.600000000000001</c:v>
                </c:pt>
                <c:pt idx="6">
                  <c:v>18.600000000000001</c:v>
                </c:pt>
                <c:pt idx="7">
                  <c:v>36.4</c:v>
                </c:pt>
                <c:pt idx="8">
                  <c:v>20.2</c:v>
                </c:pt>
              </c:numCache>
            </c:numRef>
          </c:val>
          <c:smooth val="0"/>
          <c:extLst>
            <c:ext xmlns:c16="http://schemas.microsoft.com/office/drawing/2014/chart" uri="{C3380CC4-5D6E-409C-BE32-E72D297353CC}">
              <c16:uniqueId val="{00000002-3E99-46F7-8028-0B3E210F6197}"/>
            </c:ext>
          </c:extLst>
        </c:ser>
        <c:dLbls>
          <c:showLegendKey val="0"/>
          <c:showVal val="0"/>
          <c:showCatName val="0"/>
          <c:showSerName val="0"/>
          <c:showPercent val="0"/>
          <c:showBubbleSize val="0"/>
        </c:dLbls>
        <c:marker val="1"/>
        <c:smooth val="0"/>
        <c:axId val="2006727599"/>
        <c:axId val="2006728079"/>
      </c:lineChart>
      <c:catAx>
        <c:axId val="200672759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6728079"/>
        <c:crosses val="autoZero"/>
        <c:auto val="1"/>
        <c:lblAlgn val="ctr"/>
        <c:lblOffset val="100"/>
        <c:noMultiLvlLbl val="0"/>
      </c:catAx>
      <c:valAx>
        <c:axId val="2006728079"/>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Custos de vaccinas em mil milhões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6727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01B47-8527-4080-8F74-8BF0E84D33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AO"/>
        </a:p>
      </dgm:t>
    </dgm:pt>
    <dgm:pt modelId="{7EFDAA05-D772-4A86-97BC-9D2062EA7A74}">
      <dgm:prSet custT="1"/>
      <dgm:spPr/>
      <dgm:t>
        <a:bodyPr/>
        <a:lstStyle/>
        <a:p>
          <a:r>
            <a:rPr lang="fr-FR" sz="1800" b="0" dirty="0">
              <a:latin typeface="Roboto Condensed" panose="02000000000000000000" pitchFamily="2" charset="0"/>
              <a:ea typeface="Roboto Condensed" panose="02000000000000000000" pitchFamily="2" charset="0"/>
              <a:cs typeface="Roboto Condensed" panose="02000000000000000000" pitchFamily="2" charset="0"/>
            </a:rPr>
            <a:t>Situé sur la côte ouest de l’Afrique. Extension géographique de 1 246 700 Km2.  Densité de population 27,4 habitants/km2.</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08E7C268-20B3-4ACE-A4C4-FED3CCC8D953}" type="parTrans" cxnId="{D88827A5-58C3-44F6-B73F-7D7F5ABB8F4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35CE63CB-C363-4C1C-806D-7C24D6460B7D}" type="sibTrans" cxnId="{D88827A5-58C3-44F6-B73F-7D7F5ABB8F4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D8826286-E4BF-4D27-AA11-737D6011C100}">
      <dgm:prSet custT="1"/>
      <dgm:spPr/>
      <dgm:t>
        <a:bodyPr/>
        <a:lstStyle/>
        <a:p>
          <a:r>
            <a:rPr lang="fr-FR" sz="1800" b="0" dirty="0">
              <a:latin typeface="Roboto Condensed" panose="02000000000000000000" pitchFamily="2" charset="0"/>
              <a:ea typeface="Roboto Condensed" panose="02000000000000000000" pitchFamily="2" charset="0"/>
              <a:cs typeface="Roboto Condensed" panose="02000000000000000000" pitchFamily="2" charset="0"/>
            </a:rPr>
            <a:t>Frontières : Nord (R. D. C.  et R. C.) ; Este (R. Zambie) ; Sud (Namibie), Ouest (océan Atlantique).</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FF1EC0F7-95BD-4181-8631-79808395D6A2}" type="parTrans" cxnId="{4577FEEA-5653-4D41-B071-357CF83407E7}">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3BC18AD8-06C4-4232-8FE7-2E3BF74AC8AA}" type="sibTrans" cxnId="{4577FEEA-5653-4D41-B071-357CF83407E7}">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E712D18F-5F5D-4925-9C3C-12CC40A50B37}">
      <dgm:prSet custT="1"/>
      <dgm:spPr/>
      <dgm:t>
        <a:bodyPr/>
        <a:lstStyle/>
        <a:p>
          <a:r>
            <a:rPr lang="fr-FR" sz="1800" b="0" dirty="0">
              <a:latin typeface="Roboto Condensed" panose="02000000000000000000" pitchFamily="2" charset="0"/>
              <a:ea typeface="Roboto Condensed" panose="02000000000000000000" pitchFamily="2" charset="0"/>
              <a:cs typeface="Roboto Condensed" panose="02000000000000000000" pitchFamily="2" charset="0"/>
            </a:rPr>
            <a:t>18 provinces, 164 communes, 518 communes et 44 districts urbains</a:t>
          </a:r>
          <a:r>
            <a:rPr lang="pt-PT" sz="1800" b="0" dirty="0">
              <a:latin typeface="Roboto Condensed" panose="02000000000000000000" pitchFamily="2" charset="0"/>
              <a:ea typeface="Roboto Condensed" panose="02000000000000000000" pitchFamily="2" charset="0"/>
              <a:cs typeface="Roboto Condensed" panose="02000000000000000000" pitchFamily="2" charset="0"/>
            </a:rPr>
            <a:t>.</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621B3D9B-F4D0-4485-94BD-062D8FBA2EA0}" type="parTrans" cxnId="{92B2A8F6-F091-4AD7-8C0B-80BB81D7F61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B1F00182-2033-4C8C-BD9F-24084AAA3498}" type="sibTrans" cxnId="{92B2A8F6-F091-4AD7-8C0B-80BB81D7F61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27367771-F676-43DF-BD24-F95BF4077919}">
      <dgm:prSet custT="1"/>
      <dgm:spPr/>
      <dgm:t>
        <a:bodyPr/>
        <a:lstStyle/>
        <a:p>
          <a:r>
            <a:rPr lang="fr-FR" sz="1800" b="0" dirty="0">
              <a:latin typeface="Roboto Condensed" panose="02000000000000000000" pitchFamily="2" charset="0"/>
              <a:ea typeface="Roboto Condensed" panose="02000000000000000000" pitchFamily="2" charset="0"/>
              <a:cs typeface="Roboto Condensed" panose="02000000000000000000" pitchFamily="2" charset="0"/>
            </a:rPr>
            <a:t>35 millions d’habitants : 51,1 % de femmes et 48,9 % d’hommes, dont 49 % ont moins de 15 ans (INE).</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412FBDE8-B2F1-4C4E-8135-92B9CEA4685A}" type="parTrans" cxnId="{012B11CD-5B8C-4A98-9DD8-BDF986C649D2}">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64346A0F-C605-4CCF-A016-5ED41C79FE4B}" type="sibTrans" cxnId="{012B11CD-5B8C-4A98-9DD8-BDF986C649D2}">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79C5C692-89BE-463C-834B-0C6C12088F05}" type="pres">
      <dgm:prSet presAssocID="{3C701B47-8527-4080-8F74-8BF0E84D3365}" presName="linear" presStyleCnt="0">
        <dgm:presLayoutVars>
          <dgm:animLvl val="lvl"/>
          <dgm:resizeHandles val="exact"/>
        </dgm:presLayoutVars>
      </dgm:prSet>
      <dgm:spPr/>
    </dgm:pt>
    <dgm:pt modelId="{96CC8B0B-FF4F-4D83-B6B2-6AD54F3F6FF5}" type="pres">
      <dgm:prSet presAssocID="{7EFDAA05-D772-4A86-97BC-9D2062EA7A74}" presName="parentText" presStyleLbl="node1" presStyleIdx="0" presStyleCnt="4">
        <dgm:presLayoutVars>
          <dgm:chMax val="0"/>
          <dgm:bulletEnabled val="1"/>
        </dgm:presLayoutVars>
      </dgm:prSet>
      <dgm:spPr/>
    </dgm:pt>
    <dgm:pt modelId="{1E3CA0DF-A3C7-4DD0-9FC4-BBAD34FC3812}" type="pres">
      <dgm:prSet presAssocID="{35CE63CB-C363-4C1C-806D-7C24D6460B7D}" presName="spacer" presStyleCnt="0"/>
      <dgm:spPr/>
    </dgm:pt>
    <dgm:pt modelId="{18372E3F-F27C-47EE-89FD-47B7647AEF10}" type="pres">
      <dgm:prSet presAssocID="{D8826286-E4BF-4D27-AA11-737D6011C100}" presName="parentText" presStyleLbl="node1" presStyleIdx="1" presStyleCnt="4">
        <dgm:presLayoutVars>
          <dgm:chMax val="0"/>
          <dgm:bulletEnabled val="1"/>
        </dgm:presLayoutVars>
      </dgm:prSet>
      <dgm:spPr/>
    </dgm:pt>
    <dgm:pt modelId="{D4AD000E-C622-4058-AE4C-8CA458CD934C}" type="pres">
      <dgm:prSet presAssocID="{3BC18AD8-06C4-4232-8FE7-2E3BF74AC8AA}" presName="spacer" presStyleCnt="0"/>
      <dgm:spPr/>
    </dgm:pt>
    <dgm:pt modelId="{213BEC1B-B396-4402-8025-86B886FB9C43}" type="pres">
      <dgm:prSet presAssocID="{E712D18F-5F5D-4925-9C3C-12CC40A50B37}" presName="parentText" presStyleLbl="node1" presStyleIdx="2" presStyleCnt="4">
        <dgm:presLayoutVars>
          <dgm:chMax val="0"/>
          <dgm:bulletEnabled val="1"/>
        </dgm:presLayoutVars>
      </dgm:prSet>
      <dgm:spPr/>
    </dgm:pt>
    <dgm:pt modelId="{8124115E-5CA9-4CB2-8BAF-0432B0C4BC59}" type="pres">
      <dgm:prSet presAssocID="{B1F00182-2033-4C8C-BD9F-24084AAA3498}" presName="spacer" presStyleCnt="0"/>
      <dgm:spPr/>
    </dgm:pt>
    <dgm:pt modelId="{8E0C0031-6941-437F-AEFD-F50485CA9D58}" type="pres">
      <dgm:prSet presAssocID="{27367771-F676-43DF-BD24-F95BF4077919}" presName="parentText" presStyleLbl="node1" presStyleIdx="3" presStyleCnt="4">
        <dgm:presLayoutVars>
          <dgm:chMax val="0"/>
          <dgm:bulletEnabled val="1"/>
        </dgm:presLayoutVars>
      </dgm:prSet>
      <dgm:spPr/>
    </dgm:pt>
  </dgm:ptLst>
  <dgm:cxnLst>
    <dgm:cxn modelId="{28AEDE0D-E23F-4DF4-AE81-B69FA511A81A}" type="presOf" srcId="{D8826286-E4BF-4D27-AA11-737D6011C100}" destId="{18372E3F-F27C-47EE-89FD-47B7647AEF10}" srcOrd="0" destOrd="0" presId="urn:microsoft.com/office/officeart/2005/8/layout/vList2"/>
    <dgm:cxn modelId="{F905CD2F-5769-42D4-9780-931F69EC88E3}" type="presOf" srcId="{27367771-F676-43DF-BD24-F95BF4077919}" destId="{8E0C0031-6941-437F-AEFD-F50485CA9D58}" srcOrd="0" destOrd="0" presId="urn:microsoft.com/office/officeart/2005/8/layout/vList2"/>
    <dgm:cxn modelId="{C46C204C-7246-46A4-9CD4-1E6ED3A1FBA1}" type="presOf" srcId="{7EFDAA05-D772-4A86-97BC-9D2062EA7A74}" destId="{96CC8B0B-FF4F-4D83-B6B2-6AD54F3F6FF5}" srcOrd="0" destOrd="0" presId="urn:microsoft.com/office/officeart/2005/8/layout/vList2"/>
    <dgm:cxn modelId="{ED8E74A0-E90C-47C2-81E9-0F52F0168FB4}" type="presOf" srcId="{3C701B47-8527-4080-8F74-8BF0E84D3365}" destId="{79C5C692-89BE-463C-834B-0C6C12088F05}" srcOrd="0" destOrd="0" presId="urn:microsoft.com/office/officeart/2005/8/layout/vList2"/>
    <dgm:cxn modelId="{D88827A5-58C3-44F6-B73F-7D7F5ABB8F4B}" srcId="{3C701B47-8527-4080-8F74-8BF0E84D3365}" destId="{7EFDAA05-D772-4A86-97BC-9D2062EA7A74}" srcOrd="0" destOrd="0" parTransId="{08E7C268-20B3-4ACE-A4C4-FED3CCC8D953}" sibTransId="{35CE63CB-C363-4C1C-806D-7C24D6460B7D}"/>
    <dgm:cxn modelId="{B5003AB0-30AE-4B16-84B7-39150A092DB4}" type="presOf" srcId="{E712D18F-5F5D-4925-9C3C-12CC40A50B37}" destId="{213BEC1B-B396-4402-8025-86B886FB9C43}" srcOrd="0" destOrd="0" presId="urn:microsoft.com/office/officeart/2005/8/layout/vList2"/>
    <dgm:cxn modelId="{012B11CD-5B8C-4A98-9DD8-BDF986C649D2}" srcId="{3C701B47-8527-4080-8F74-8BF0E84D3365}" destId="{27367771-F676-43DF-BD24-F95BF4077919}" srcOrd="3" destOrd="0" parTransId="{412FBDE8-B2F1-4C4E-8135-92B9CEA4685A}" sibTransId="{64346A0F-C605-4CCF-A016-5ED41C79FE4B}"/>
    <dgm:cxn modelId="{4577FEEA-5653-4D41-B071-357CF83407E7}" srcId="{3C701B47-8527-4080-8F74-8BF0E84D3365}" destId="{D8826286-E4BF-4D27-AA11-737D6011C100}" srcOrd="1" destOrd="0" parTransId="{FF1EC0F7-95BD-4181-8631-79808395D6A2}" sibTransId="{3BC18AD8-06C4-4232-8FE7-2E3BF74AC8AA}"/>
    <dgm:cxn modelId="{92B2A8F6-F091-4AD7-8C0B-80BB81D7F61B}" srcId="{3C701B47-8527-4080-8F74-8BF0E84D3365}" destId="{E712D18F-5F5D-4925-9C3C-12CC40A50B37}" srcOrd="2" destOrd="0" parTransId="{621B3D9B-F4D0-4485-94BD-062D8FBA2EA0}" sibTransId="{B1F00182-2033-4C8C-BD9F-24084AAA3498}"/>
    <dgm:cxn modelId="{DB483167-F9B3-49B0-A71E-B46D03CAF791}" type="presParOf" srcId="{79C5C692-89BE-463C-834B-0C6C12088F05}" destId="{96CC8B0B-FF4F-4D83-B6B2-6AD54F3F6FF5}" srcOrd="0" destOrd="0" presId="urn:microsoft.com/office/officeart/2005/8/layout/vList2"/>
    <dgm:cxn modelId="{D7CCFDF9-0CC6-4BA1-8D1B-E126ADDD61F7}" type="presParOf" srcId="{79C5C692-89BE-463C-834B-0C6C12088F05}" destId="{1E3CA0DF-A3C7-4DD0-9FC4-BBAD34FC3812}" srcOrd="1" destOrd="0" presId="urn:microsoft.com/office/officeart/2005/8/layout/vList2"/>
    <dgm:cxn modelId="{251E1643-1718-48C8-8F51-1F06C72ACDF2}" type="presParOf" srcId="{79C5C692-89BE-463C-834B-0C6C12088F05}" destId="{18372E3F-F27C-47EE-89FD-47B7647AEF10}" srcOrd="2" destOrd="0" presId="urn:microsoft.com/office/officeart/2005/8/layout/vList2"/>
    <dgm:cxn modelId="{D39D68D5-A2D9-4556-810A-A32A668F54E8}" type="presParOf" srcId="{79C5C692-89BE-463C-834B-0C6C12088F05}" destId="{D4AD000E-C622-4058-AE4C-8CA458CD934C}" srcOrd="3" destOrd="0" presId="urn:microsoft.com/office/officeart/2005/8/layout/vList2"/>
    <dgm:cxn modelId="{D06C94EC-90F6-4699-8FA0-EA7A40D67D6A}" type="presParOf" srcId="{79C5C692-89BE-463C-834B-0C6C12088F05}" destId="{213BEC1B-B396-4402-8025-86B886FB9C43}" srcOrd="4" destOrd="0" presId="urn:microsoft.com/office/officeart/2005/8/layout/vList2"/>
    <dgm:cxn modelId="{D0CD1FD7-6431-401B-AB29-4E051D28AEFA}" type="presParOf" srcId="{79C5C692-89BE-463C-834B-0C6C12088F05}" destId="{8124115E-5CA9-4CB2-8BAF-0432B0C4BC59}" srcOrd="5" destOrd="0" presId="urn:microsoft.com/office/officeart/2005/8/layout/vList2"/>
    <dgm:cxn modelId="{6B5A8C02-4580-4659-BE74-58CDBAAB5D2A}" type="presParOf" srcId="{79C5C692-89BE-463C-834B-0C6C12088F05}" destId="{8E0C0031-6941-437F-AEFD-F50485CA9D5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75038-1EF9-46E8-847D-0C6C410BFEBA}"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pt-AO"/>
        </a:p>
      </dgm:t>
    </dgm:pt>
    <dgm:pt modelId="{82136BEB-97AD-4785-86FD-4FB5F2A41DC8}">
      <dgm:prSet custT="1"/>
      <dgm:spPr/>
      <dgm:t>
        <a:bodyPr/>
        <a:lstStyle/>
        <a:p>
          <a:r>
            <a:rPr lang="pt-BR" sz="2000" b="1" dirty="0"/>
            <a:t>25%</a:t>
          </a:r>
          <a:endParaRPr lang="pt-AO" sz="2000" dirty="0"/>
        </a:p>
      </dgm:t>
    </dgm:pt>
    <dgm:pt modelId="{E51950EF-4C13-4EE2-A489-72A34CA8469D}" type="parTrans" cxnId="{DA17884F-1364-44AE-AF81-602002288F4D}">
      <dgm:prSet/>
      <dgm:spPr/>
      <dgm:t>
        <a:bodyPr/>
        <a:lstStyle/>
        <a:p>
          <a:endParaRPr lang="pt-AO"/>
        </a:p>
      </dgm:t>
    </dgm:pt>
    <dgm:pt modelId="{C00485AE-A2BD-4B05-A356-0149A58F4C00}" type="sibTrans" cxnId="{DA17884F-1364-44AE-AF81-602002288F4D}">
      <dgm:prSet/>
      <dgm:spPr/>
      <dgm:t>
        <a:bodyPr/>
        <a:lstStyle/>
        <a:p>
          <a:endParaRPr lang="pt-AO"/>
        </a:p>
      </dgm:t>
    </dgm:pt>
    <dgm:pt modelId="{17F76CE0-0F46-4DDA-BFBA-98433C5651EB}">
      <dgm:prSet custT="1"/>
      <dgm:spPr/>
      <dgm:t>
        <a:bodyPr/>
        <a:lstStyle/>
        <a:p>
          <a:pPr algn="ctr">
            <a:buFontTx/>
            <a:buNone/>
          </a:pPr>
          <a:r>
            <a:rPr lang="pt-PT" sz="1600" b="1"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dirty="0">
              <a:latin typeface="Roboto Condensed" panose="02000000000000000000" pitchFamily="2" charset="0"/>
              <a:ea typeface="Roboto Condensed" panose="02000000000000000000" pitchFamily="2" charset="0"/>
              <a:cs typeface="Roboto Condensed" panose="02000000000000000000" pitchFamily="2" charset="0"/>
            </a:rPr>
            <a:t> 2017</a:t>
          </a:r>
          <a:endParaRPr lang="pt-AO" sz="1600" b="1"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EC68422B-F146-477A-98EE-D6E8D35FDA2A}" type="parTrans" cxnId="{87299FC6-6FCD-4577-93E4-705C1FDE0986}">
      <dgm:prSet/>
      <dgm:spPr/>
      <dgm:t>
        <a:bodyPr/>
        <a:lstStyle/>
        <a:p>
          <a:endParaRPr lang="pt-AO"/>
        </a:p>
      </dgm:t>
    </dgm:pt>
    <dgm:pt modelId="{DD7D28BA-91F5-4E29-964D-C7C1CB046CCE}" type="sibTrans" cxnId="{87299FC6-6FCD-4577-93E4-705C1FDE0986}">
      <dgm:prSet/>
      <dgm:spPr/>
      <dgm:t>
        <a:bodyPr/>
        <a:lstStyle/>
        <a:p>
          <a:endParaRPr lang="pt-AO"/>
        </a:p>
      </dgm:t>
    </dgm:pt>
    <dgm:pt modelId="{976BB036-5F1B-45F5-A8D6-7AF4AB62D29C}">
      <dgm:prSet custT="1"/>
      <dgm:spPr/>
      <dgm:t>
        <a:bodyPr/>
        <a:lstStyle/>
        <a:p>
          <a:pPr>
            <a:buNone/>
          </a:pPr>
          <a:r>
            <a:rPr lang="pt-PT" sz="2000" b="1" dirty="0"/>
            <a:t>75%</a:t>
          </a:r>
          <a:endParaRPr lang="pt-AO" sz="2000" b="1" dirty="0"/>
        </a:p>
      </dgm:t>
    </dgm:pt>
    <dgm:pt modelId="{8F15C8F5-BFF8-4FB5-8E09-A6728205EACB}" type="parTrans" cxnId="{89DF5464-6320-4834-BBB6-98731D9BC836}">
      <dgm:prSet/>
      <dgm:spPr/>
      <dgm:t>
        <a:bodyPr/>
        <a:lstStyle/>
        <a:p>
          <a:endParaRPr lang="pt-AO"/>
        </a:p>
      </dgm:t>
    </dgm:pt>
    <dgm:pt modelId="{573E9938-B115-454F-A062-2B396E81DEB3}" type="sibTrans" cxnId="{89DF5464-6320-4834-BBB6-98731D9BC836}">
      <dgm:prSet/>
      <dgm:spPr/>
      <dgm:t>
        <a:bodyPr/>
        <a:lstStyle/>
        <a:p>
          <a:endParaRPr lang="pt-AO"/>
        </a:p>
      </dgm:t>
    </dgm:pt>
    <dgm:pt modelId="{6BD4BA90-20B5-427E-AF79-F4F61A5081DE}">
      <dgm:prSet custT="1"/>
      <dgm:spPr/>
      <dgm:t>
        <a:bodyPr/>
        <a:lstStyle/>
        <a:p>
          <a:pPr algn="ctr">
            <a:buFontTx/>
            <a:buNone/>
          </a:pPr>
          <a:r>
            <a:rPr lang="pt-PT" sz="1600" b="1"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dirty="0">
              <a:latin typeface="Roboto Condensed" panose="02000000000000000000" pitchFamily="2" charset="0"/>
              <a:ea typeface="Roboto Condensed" panose="02000000000000000000" pitchFamily="2" charset="0"/>
              <a:cs typeface="Roboto Condensed" panose="02000000000000000000" pitchFamily="2" charset="0"/>
            </a:rPr>
            <a:t> 2023</a:t>
          </a:r>
          <a:endParaRPr lang="pt-AO" sz="1600" b="1"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013FEA60-8AF6-4C7B-B7F7-A916B3DFC0FA}" type="parTrans" cxnId="{40620486-AFBF-4FB6-9506-5E21DCD7EFD0}">
      <dgm:prSet/>
      <dgm:spPr/>
      <dgm:t>
        <a:bodyPr/>
        <a:lstStyle/>
        <a:p>
          <a:endParaRPr lang="pt-AO"/>
        </a:p>
      </dgm:t>
    </dgm:pt>
    <dgm:pt modelId="{D49D2278-816C-4743-A80F-A3572E9EEFB4}" type="sibTrans" cxnId="{40620486-AFBF-4FB6-9506-5E21DCD7EFD0}">
      <dgm:prSet/>
      <dgm:spPr/>
      <dgm:t>
        <a:bodyPr/>
        <a:lstStyle/>
        <a:p>
          <a:endParaRPr lang="pt-AO"/>
        </a:p>
      </dgm:t>
    </dgm:pt>
    <dgm:pt modelId="{D7F29034-B645-4E86-AD0C-B156352E2C38}" type="pres">
      <dgm:prSet presAssocID="{15075038-1EF9-46E8-847D-0C6C410BFEBA}" presName="Name0" presStyleCnt="0">
        <dgm:presLayoutVars>
          <dgm:dir/>
          <dgm:animLvl val="lvl"/>
          <dgm:resizeHandles val="exact"/>
        </dgm:presLayoutVars>
      </dgm:prSet>
      <dgm:spPr/>
    </dgm:pt>
    <dgm:pt modelId="{B2E576D9-0365-40E5-8D31-B54D340BB702}" type="pres">
      <dgm:prSet presAssocID="{82136BEB-97AD-4785-86FD-4FB5F2A41DC8}" presName="composite" presStyleCnt="0"/>
      <dgm:spPr/>
    </dgm:pt>
    <dgm:pt modelId="{E35FBFE9-3FBD-46F4-8131-6E910C76308A}" type="pres">
      <dgm:prSet presAssocID="{82136BEB-97AD-4785-86FD-4FB5F2A41DC8}" presName="parTx" presStyleLbl="node1" presStyleIdx="0" presStyleCnt="2" custLinFactNeighborX="7558" custLinFactNeighborY="-2939">
        <dgm:presLayoutVars>
          <dgm:chMax val="0"/>
          <dgm:chPref val="0"/>
          <dgm:bulletEnabled val="1"/>
        </dgm:presLayoutVars>
      </dgm:prSet>
      <dgm:spPr/>
    </dgm:pt>
    <dgm:pt modelId="{5F27B051-1231-4743-B42E-72D57C2E0725}" type="pres">
      <dgm:prSet presAssocID="{82136BEB-97AD-4785-86FD-4FB5F2A41DC8}" presName="desTx" presStyleLbl="revTx" presStyleIdx="0" presStyleCnt="2" custLinFactNeighborX="21917" custLinFactNeighborY="-11142">
        <dgm:presLayoutVars>
          <dgm:bulletEnabled val="1"/>
        </dgm:presLayoutVars>
      </dgm:prSet>
      <dgm:spPr/>
    </dgm:pt>
    <dgm:pt modelId="{7E15A7A5-7619-499B-BA77-23F7A54A376A}" type="pres">
      <dgm:prSet presAssocID="{C00485AE-A2BD-4B05-A356-0149A58F4C00}" presName="space" presStyleCnt="0"/>
      <dgm:spPr/>
    </dgm:pt>
    <dgm:pt modelId="{111F7640-2EF2-48C9-9F91-8811F025A7BE}" type="pres">
      <dgm:prSet presAssocID="{976BB036-5F1B-45F5-A8D6-7AF4AB62D29C}" presName="composite" presStyleCnt="0"/>
      <dgm:spPr/>
    </dgm:pt>
    <dgm:pt modelId="{14AA1D82-0B09-4CB5-9D86-FD2E4B888474}" type="pres">
      <dgm:prSet presAssocID="{976BB036-5F1B-45F5-A8D6-7AF4AB62D29C}" presName="parTx" presStyleLbl="node1" presStyleIdx="1" presStyleCnt="2">
        <dgm:presLayoutVars>
          <dgm:chMax val="0"/>
          <dgm:chPref val="0"/>
          <dgm:bulletEnabled val="1"/>
        </dgm:presLayoutVars>
      </dgm:prSet>
      <dgm:spPr/>
    </dgm:pt>
    <dgm:pt modelId="{7A084966-DA2A-49B9-BBAC-E1B4806129DE}" type="pres">
      <dgm:prSet presAssocID="{976BB036-5F1B-45F5-A8D6-7AF4AB62D29C}" presName="desTx" presStyleLbl="revTx" presStyleIdx="1" presStyleCnt="2">
        <dgm:presLayoutVars>
          <dgm:bulletEnabled val="1"/>
        </dgm:presLayoutVars>
      </dgm:prSet>
      <dgm:spPr/>
    </dgm:pt>
  </dgm:ptLst>
  <dgm:cxnLst>
    <dgm:cxn modelId="{0DEF1B3A-EFCC-406C-B2E6-582CD2432400}" type="presOf" srcId="{17F76CE0-0F46-4DDA-BFBA-98433C5651EB}" destId="{5F27B051-1231-4743-B42E-72D57C2E0725}" srcOrd="0" destOrd="0" presId="urn:microsoft.com/office/officeart/2005/8/layout/chevron1"/>
    <dgm:cxn modelId="{89DF5464-6320-4834-BBB6-98731D9BC836}" srcId="{15075038-1EF9-46E8-847D-0C6C410BFEBA}" destId="{976BB036-5F1B-45F5-A8D6-7AF4AB62D29C}" srcOrd="1" destOrd="0" parTransId="{8F15C8F5-BFF8-4FB5-8E09-A6728205EACB}" sibTransId="{573E9938-B115-454F-A062-2B396E81DEB3}"/>
    <dgm:cxn modelId="{DA17884F-1364-44AE-AF81-602002288F4D}" srcId="{15075038-1EF9-46E8-847D-0C6C410BFEBA}" destId="{82136BEB-97AD-4785-86FD-4FB5F2A41DC8}" srcOrd="0" destOrd="0" parTransId="{E51950EF-4C13-4EE2-A489-72A34CA8469D}" sibTransId="{C00485AE-A2BD-4B05-A356-0149A58F4C00}"/>
    <dgm:cxn modelId="{F2C04378-1A39-4DF0-A501-A9D98F28C89B}" type="presOf" srcId="{976BB036-5F1B-45F5-A8D6-7AF4AB62D29C}" destId="{14AA1D82-0B09-4CB5-9D86-FD2E4B888474}" srcOrd="0" destOrd="0" presId="urn:microsoft.com/office/officeart/2005/8/layout/chevron1"/>
    <dgm:cxn modelId="{40620486-AFBF-4FB6-9506-5E21DCD7EFD0}" srcId="{976BB036-5F1B-45F5-A8D6-7AF4AB62D29C}" destId="{6BD4BA90-20B5-427E-AF79-F4F61A5081DE}" srcOrd="0" destOrd="0" parTransId="{013FEA60-8AF6-4C7B-B7F7-A916B3DFC0FA}" sibTransId="{D49D2278-816C-4743-A80F-A3572E9EEFB4}"/>
    <dgm:cxn modelId="{A01D7C8A-5FD4-4EC5-8F3B-35795A1352EC}" type="presOf" srcId="{15075038-1EF9-46E8-847D-0C6C410BFEBA}" destId="{D7F29034-B645-4E86-AD0C-B156352E2C38}" srcOrd="0" destOrd="0" presId="urn:microsoft.com/office/officeart/2005/8/layout/chevron1"/>
    <dgm:cxn modelId="{87299FC6-6FCD-4577-93E4-705C1FDE0986}" srcId="{82136BEB-97AD-4785-86FD-4FB5F2A41DC8}" destId="{17F76CE0-0F46-4DDA-BFBA-98433C5651EB}" srcOrd="0" destOrd="0" parTransId="{EC68422B-F146-477A-98EE-D6E8D35FDA2A}" sibTransId="{DD7D28BA-91F5-4E29-964D-C7C1CB046CCE}"/>
    <dgm:cxn modelId="{4DD6F0CF-C05F-434D-8BFC-E203367B0192}" type="presOf" srcId="{6BD4BA90-20B5-427E-AF79-F4F61A5081DE}" destId="{7A084966-DA2A-49B9-BBAC-E1B4806129DE}" srcOrd="0" destOrd="0" presId="urn:microsoft.com/office/officeart/2005/8/layout/chevron1"/>
    <dgm:cxn modelId="{596949E2-74B4-4588-96B4-C4C4E35551A5}" type="presOf" srcId="{82136BEB-97AD-4785-86FD-4FB5F2A41DC8}" destId="{E35FBFE9-3FBD-46F4-8131-6E910C76308A}" srcOrd="0" destOrd="0" presId="urn:microsoft.com/office/officeart/2005/8/layout/chevron1"/>
    <dgm:cxn modelId="{553857E6-CEC2-4A5A-8F24-588EFB5DF8B7}" type="presParOf" srcId="{D7F29034-B645-4E86-AD0C-B156352E2C38}" destId="{B2E576D9-0365-40E5-8D31-B54D340BB702}" srcOrd="0" destOrd="0" presId="urn:microsoft.com/office/officeart/2005/8/layout/chevron1"/>
    <dgm:cxn modelId="{87C903C8-8E0E-4E88-9182-372412BD876C}" type="presParOf" srcId="{B2E576D9-0365-40E5-8D31-B54D340BB702}" destId="{E35FBFE9-3FBD-46F4-8131-6E910C76308A}" srcOrd="0" destOrd="0" presId="urn:microsoft.com/office/officeart/2005/8/layout/chevron1"/>
    <dgm:cxn modelId="{C212D21E-3503-4214-9911-6C8900E8EF7E}" type="presParOf" srcId="{B2E576D9-0365-40E5-8D31-B54D340BB702}" destId="{5F27B051-1231-4743-B42E-72D57C2E0725}" srcOrd="1" destOrd="0" presId="urn:microsoft.com/office/officeart/2005/8/layout/chevron1"/>
    <dgm:cxn modelId="{1ACDBE73-7807-4844-9A68-46C9E903A91C}" type="presParOf" srcId="{D7F29034-B645-4E86-AD0C-B156352E2C38}" destId="{7E15A7A5-7619-499B-BA77-23F7A54A376A}" srcOrd="1" destOrd="0" presId="urn:microsoft.com/office/officeart/2005/8/layout/chevron1"/>
    <dgm:cxn modelId="{3E17CEB2-C074-45F7-9D19-C4032E207450}" type="presParOf" srcId="{D7F29034-B645-4E86-AD0C-B156352E2C38}" destId="{111F7640-2EF2-48C9-9F91-8811F025A7BE}" srcOrd="2" destOrd="0" presId="urn:microsoft.com/office/officeart/2005/8/layout/chevron1"/>
    <dgm:cxn modelId="{8E44C6D7-0D22-45FE-982A-C094C1F733F4}" type="presParOf" srcId="{111F7640-2EF2-48C9-9F91-8811F025A7BE}" destId="{14AA1D82-0B09-4CB5-9D86-FD2E4B888474}" srcOrd="0" destOrd="0" presId="urn:microsoft.com/office/officeart/2005/8/layout/chevron1"/>
    <dgm:cxn modelId="{6563C51E-7A0D-499F-A0BE-BF9E5443DEA3}" type="presParOf" srcId="{111F7640-2EF2-48C9-9F91-8811F025A7BE}" destId="{7A084966-DA2A-49B9-BBAC-E1B4806129DE}" srcOrd="1"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8B0B-FF4F-4D83-B6B2-6AD54F3F6FF5}">
      <dsp:nvSpPr>
        <dsp:cNvPr id="0" name=""/>
        <dsp:cNvSpPr/>
      </dsp:nvSpPr>
      <dsp:spPr>
        <a:xfrm>
          <a:off x="0" y="812"/>
          <a:ext cx="7485305" cy="579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Roboto Condensed" panose="02000000000000000000" pitchFamily="2" charset="0"/>
              <a:ea typeface="Roboto Condensed" panose="02000000000000000000" pitchFamily="2" charset="0"/>
              <a:cs typeface="Roboto Condensed" panose="02000000000000000000" pitchFamily="2" charset="0"/>
            </a:rPr>
            <a:t>Situé sur la côte ouest de l’Afrique. Extension géographique de 1 246 700 Km2.  Densité de population 27,4 habitants/km2.</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28278" y="29090"/>
        <a:ext cx="7428749" cy="522731"/>
      </dsp:txXfrm>
    </dsp:sp>
    <dsp:sp modelId="{18372E3F-F27C-47EE-89FD-47B7647AEF10}">
      <dsp:nvSpPr>
        <dsp:cNvPr id="0" name=""/>
        <dsp:cNvSpPr/>
      </dsp:nvSpPr>
      <dsp:spPr>
        <a:xfrm>
          <a:off x="0" y="591799"/>
          <a:ext cx="7485305" cy="579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Roboto Condensed" panose="02000000000000000000" pitchFamily="2" charset="0"/>
              <a:ea typeface="Roboto Condensed" panose="02000000000000000000" pitchFamily="2" charset="0"/>
              <a:cs typeface="Roboto Condensed" panose="02000000000000000000" pitchFamily="2" charset="0"/>
            </a:rPr>
            <a:t>Frontières : Nord (R. D. C.  et R. C.) ; Este (R. Zambie) ; Sud (Namibie), Ouest (océan Atlantique).</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28278" y="620077"/>
        <a:ext cx="7428749" cy="522731"/>
      </dsp:txXfrm>
    </dsp:sp>
    <dsp:sp modelId="{213BEC1B-B396-4402-8025-86B886FB9C43}">
      <dsp:nvSpPr>
        <dsp:cNvPr id="0" name=""/>
        <dsp:cNvSpPr/>
      </dsp:nvSpPr>
      <dsp:spPr>
        <a:xfrm>
          <a:off x="0" y="1182786"/>
          <a:ext cx="7485305" cy="579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Roboto Condensed" panose="02000000000000000000" pitchFamily="2" charset="0"/>
              <a:ea typeface="Roboto Condensed" panose="02000000000000000000" pitchFamily="2" charset="0"/>
              <a:cs typeface="Roboto Condensed" panose="02000000000000000000" pitchFamily="2" charset="0"/>
            </a:rPr>
            <a:t>18 provinces, 164 communes, 518 communes et 44 districts urbains</a:t>
          </a:r>
          <a:r>
            <a:rPr lang="pt-PT" sz="1800" b="0" kern="1200" dirty="0">
              <a:latin typeface="Roboto Condensed" panose="02000000000000000000" pitchFamily="2" charset="0"/>
              <a:ea typeface="Roboto Condensed" panose="02000000000000000000" pitchFamily="2" charset="0"/>
              <a:cs typeface="Roboto Condensed" panose="02000000000000000000" pitchFamily="2" charset="0"/>
            </a:rPr>
            <a:t>.</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28278" y="1211064"/>
        <a:ext cx="7428749" cy="522731"/>
      </dsp:txXfrm>
    </dsp:sp>
    <dsp:sp modelId="{8E0C0031-6941-437F-AEFD-F50485CA9D58}">
      <dsp:nvSpPr>
        <dsp:cNvPr id="0" name=""/>
        <dsp:cNvSpPr/>
      </dsp:nvSpPr>
      <dsp:spPr>
        <a:xfrm>
          <a:off x="0" y="1773773"/>
          <a:ext cx="7485305" cy="579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Roboto Condensed" panose="02000000000000000000" pitchFamily="2" charset="0"/>
              <a:ea typeface="Roboto Condensed" panose="02000000000000000000" pitchFamily="2" charset="0"/>
              <a:cs typeface="Roboto Condensed" panose="02000000000000000000" pitchFamily="2" charset="0"/>
            </a:rPr>
            <a:t>35 millions d’habitants : 51,1 % de femmes et 48,9 % d’hommes, dont 49 % ont moins de 15 ans (INE).</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28278" y="1802051"/>
        <a:ext cx="7428749" cy="522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FBFE9-3FBD-46F4-8131-6E910C76308A}">
      <dsp:nvSpPr>
        <dsp:cNvPr id="0" name=""/>
        <dsp:cNvSpPr/>
      </dsp:nvSpPr>
      <dsp:spPr>
        <a:xfrm>
          <a:off x="267246" y="0"/>
          <a:ext cx="3517168" cy="1080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b="1" kern="1200" dirty="0"/>
            <a:t>25%</a:t>
          </a:r>
          <a:endParaRPr lang="pt-AO" sz="2000" kern="1200" dirty="0"/>
        </a:p>
      </dsp:txBody>
      <dsp:txXfrm>
        <a:off x="807246" y="0"/>
        <a:ext cx="2437168" cy="1080000"/>
      </dsp:txXfrm>
    </dsp:sp>
    <dsp:sp modelId="{5F27B051-1231-4743-B42E-72D57C2E0725}">
      <dsp:nvSpPr>
        <dsp:cNvPr id="0" name=""/>
        <dsp:cNvSpPr/>
      </dsp:nvSpPr>
      <dsp:spPr>
        <a:xfrm>
          <a:off x="618105" y="1177359"/>
          <a:ext cx="2813734"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711200">
            <a:lnSpc>
              <a:spcPct val="90000"/>
            </a:lnSpc>
            <a:spcBef>
              <a:spcPct val="0"/>
            </a:spcBef>
            <a:spcAft>
              <a:spcPct val="15000"/>
            </a:spcAft>
            <a:buFontTx/>
            <a:buNone/>
          </a:pPr>
          <a:r>
            <a:rPr lang="pt-PT" sz="1600" b="1" kern="1200"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kern="1200" dirty="0">
              <a:latin typeface="Roboto Condensed" panose="02000000000000000000" pitchFamily="2" charset="0"/>
              <a:ea typeface="Roboto Condensed" panose="02000000000000000000" pitchFamily="2" charset="0"/>
              <a:cs typeface="Roboto Condensed" panose="02000000000000000000" pitchFamily="2" charset="0"/>
            </a:rPr>
            <a:t> 2017</a:t>
          </a:r>
          <a:endParaRPr lang="pt-AO" sz="1600" b="1"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618105" y="1177359"/>
        <a:ext cx="2813734" cy="360000"/>
      </dsp:txXfrm>
    </dsp:sp>
    <dsp:sp modelId="{14AA1D82-0B09-4CB5-9D86-FD2E4B888474}">
      <dsp:nvSpPr>
        <dsp:cNvPr id="0" name=""/>
        <dsp:cNvSpPr/>
      </dsp:nvSpPr>
      <dsp:spPr>
        <a:xfrm>
          <a:off x="3302587" y="2470"/>
          <a:ext cx="3517168" cy="108000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PT" sz="2000" b="1" kern="1200" dirty="0"/>
            <a:t>75%</a:t>
          </a:r>
          <a:endParaRPr lang="pt-AO" sz="2000" b="1" kern="1200" dirty="0"/>
        </a:p>
      </dsp:txBody>
      <dsp:txXfrm>
        <a:off x="3842587" y="2470"/>
        <a:ext cx="2437168" cy="1080000"/>
      </dsp:txXfrm>
    </dsp:sp>
    <dsp:sp modelId="{7A084966-DA2A-49B9-BBAC-E1B4806129DE}">
      <dsp:nvSpPr>
        <dsp:cNvPr id="0" name=""/>
        <dsp:cNvSpPr/>
      </dsp:nvSpPr>
      <dsp:spPr>
        <a:xfrm>
          <a:off x="3302587" y="1217470"/>
          <a:ext cx="2813734"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711200">
            <a:lnSpc>
              <a:spcPct val="90000"/>
            </a:lnSpc>
            <a:spcBef>
              <a:spcPct val="0"/>
            </a:spcBef>
            <a:spcAft>
              <a:spcPct val="15000"/>
            </a:spcAft>
            <a:buFontTx/>
            <a:buNone/>
          </a:pPr>
          <a:r>
            <a:rPr lang="pt-PT" sz="1600" b="1" kern="1200"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kern="1200" dirty="0">
              <a:latin typeface="Roboto Condensed" panose="02000000000000000000" pitchFamily="2" charset="0"/>
              <a:ea typeface="Roboto Condensed" panose="02000000000000000000" pitchFamily="2" charset="0"/>
              <a:cs typeface="Roboto Condensed" panose="02000000000000000000" pitchFamily="2" charset="0"/>
            </a:rPr>
            <a:t> 2023</a:t>
          </a:r>
          <a:endParaRPr lang="pt-AO" sz="1600" b="1"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3302587" y="1217470"/>
        <a:ext cx="2813734" cy="36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1975-F537-6D4F-BE1E-6D3F4D25E4AA}"/>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latin typeface="Poppins" pitchFamily="2" charset="77"/>
            </a:endParaRPr>
          </a:p>
        </p:txBody>
      </p:sp>
      <p:sp>
        <p:nvSpPr>
          <p:cNvPr id="3" name="Date Placeholder 2">
            <a:extLst>
              <a:ext uri="{FF2B5EF4-FFF2-40B4-BE49-F238E27FC236}">
                <a16:creationId xmlns:a16="http://schemas.microsoft.com/office/drawing/2014/main" id="{DABEE9CF-1C64-4A45-A832-FEAE0B5FC028}"/>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C2C69CF0-9A8F-274F-A420-A2894E06776A}" type="datetimeFigureOut">
              <a:rPr lang="en-GB" smtClean="0">
                <a:latin typeface="Poppins" pitchFamily="2" charset="77"/>
              </a:rPr>
              <a:t>06/09/2024</a:t>
            </a:fld>
            <a:endParaRPr lang="en-GB">
              <a:latin typeface="Poppins" pitchFamily="2" charset="77"/>
            </a:endParaRPr>
          </a:p>
        </p:txBody>
      </p:sp>
      <p:sp>
        <p:nvSpPr>
          <p:cNvPr id="4" name="Footer Placeholder 3">
            <a:extLst>
              <a:ext uri="{FF2B5EF4-FFF2-40B4-BE49-F238E27FC236}">
                <a16:creationId xmlns:a16="http://schemas.microsoft.com/office/drawing/2014/main" id="{14A98E4F-8A53-DE45-B598-7BAE9CBF831A}"/>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latin typeface="Poppins" pitchFamily="2" charset="77"/>
            </a:endParaRPr>
          </a:p>
        </p:txBody>
      </p:sp>
      <p:sp>
        <p:nvSpPr>
          <p:cNvPr id="5" name="Slide Number Placeholder 4">
            <a:extLst>
              <a:ext uri="{FF2B5EF4-FFF2-40B4-BE49-F238E27FC236}">
                <a16:creationId xmlns:a16="http://schemas.microsoft.com/office/drawing/2014/main" id="{37050360-A87C-3047-A173-93C77603D869}"/>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CC0C9F89-EB98-A14C-8855-3AFC837FA108}" type="slidenum">
              <a:rPr lang="en-GB" smtClean="0">
                <a:latin typeface="Poppins" pitchFamily="2" charset="77"/>
              </a:rPr>
              <a:t>‹#›</a:t>
            </a:fld>
            <a:endParaRPr lang="en-GB">
              <a:latin typeface="Poppins" pitchFamily="2" charset="77"/>
            </a:endParaRPr>
          </a:p>
        </p:txBody>
      </p:sp>
    </p:spTree>
    <p:extLst>
      <p:ext uri="{BB962C8B-B14F-4D97-AF65-F5344CB8AC3E}">
        <p14:creationId xmlns:p14="http://schemas.microsoft.com/office/powerpoint/2010/main" val="162613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b="0" i="0">
                <a:latin typeface="Poppins" pitchFamily="2" charset="77"/>
              </a:defRPr>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b="0" i="0">
                <a:latin typeface="Poppins" pitchFamily="2" charset="77"/>
              </a:defRPr>
            </a:lvl1pPr>
          </a:lstStyle>
          <a:p>
            <a:fld id="{1BDF4259-8881-0B4B-B5B2-2CAD66ECCB7D}" type="datetimeFigureOut">
              <a:rPr lang="en-GB" smtClean="0"/>
              <a:pPr/>
              <a:t>06/09/2024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b="0" i="0">
                <a:latin typeface="Poppins" pitchFamily="2" charset="77"/>
              </a:defRPr>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b="0" i="0">
                <a:latin typeface="Poppins" pitchFamily="2" charset="77"/>
              </a:defRPr>
            </a:lvl1pPr>
          </a:lstStyle>
          <a:p>
            <a:fld id="{4507A8B9-93E1-2A43-9724-1E12D8E51A3F}" type="slidenum">
              <a:rPr lang="en-GB" smtClean="0"/>
              <a:pPr/>
              <a:t>‹#›</a:t>
            </a:fld>
            <a:endParaRPr lang="en-GB"/>
          </a:p>
        </p:txBody>
      </p:sp>
    </p:spTree>
    <p:extLst>
      <p:ext uri="{BB962C8B-B14F-4D97-AF65-F5344CB8AC3E}">
        <p14:creationId xmlns:p14="http://schemas.microsoft.com/office/powerpoint/2010/main" val="14534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1D374-7CC4-E981-034B-027A0902AD25}"/>
              </a:ext>
            </a:extLst>
          </p:cNvPr>
          <p:cNvSpPr/>
          <p:nvPr userDrawn="1"/>
        </p:nvSpPr>
        <p:spPr>
          <a:xfrm>
            <a:off x="-50066" y="-19739"/>
            <a:ext cx="2528797" cy="6897478"/>
          </a:xfrm>
          <a:prstGeom prst="rect">
            <a:avLst/>
          </a:prstGeom>
          <a:gradFill flip="none" rotWithShape="1">
            <a:gsLst>
              <a:gs pos="87000">
                <a:schemeClr val="bg1">
                  <a:lumMod val="97000"/>
                  <a:lumOff val="3000"/>
                </a:schemeClr>
              </a:gs>
              <a:gs pos="100000">
                <a:srgbClr val="336C9C"/>
              </a:gs>
              <a:gs pos="99000">
                <a:srgbClr val="2B527F"/>
              </a:gs>
              <a:gs pos="0">
                <a:srgbClr val="3A85B9"/>
              </a:gs>
              <a:gs pos="61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Medium" panose="02000000000000000000" pitchFamily="2" charset="0"/>
              <a:ea typeface="Roboto Medium" panose="02000000000000000000" pitchFamily="2" charset="0"/>
            </a:endParaRPr>
          </a:p>
        </p:txBody>
      </p:sp>
      <p:sp>
        <p:nvSpPr>
          <p:cNvPr id="5" name="Footer Placeholder 4">
            <a:extLst>
              <a:ext uri="{FF2B5EF4-FFF2-40B4-BE49-F238E27FC236}">
                <a16:creationId xmlns:a16="http://schemas.microsoft.com/office/drawing/2014/main" id="{BE51002A-CC3E-18E0-7DF5-D760A39BFE6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1BCD142-D704-4EEE-2B49-344750965E6E}"/>
              </a:ext>
            </a:extLst>
          </p:cNvPr>
          <p:cNvSpPr>
            <a:spLocks noGrp="1"/>
          </p:cNvSpPr>
          <p:nvPr>
            <p:ph type="sldNum" sz="quarter" idx="12"/>
          </p:nvPr>
        </p:nvSpPr>
        <p:spPr/>
        <p:txBody>
          <a:bodyPr/>
          <a:lstStyle/>
          <a:p>
            <a:fld id="{868A4626-453D-4943-B479-D8E5B3B92767}" type="slidenum">
              <a:rPr lang="en-GB" smtClean="0"/>
              <a:t>‹#›</a:t>
            </a:fld>
            <a:endParaRPr lang="en-GB"/>
          </a:p>
        </p:txBody>
      </p:sp>
      <p:sp>
        <p:nvSpPr>
          <p:cNvPr id="2" name="Title 1">
            <a:extLst>
              <a:ext uri="{FF2B5EF4-FFF2-40B4-BE49-F238E27FC236}">
                <a16:creationId xmlns:a16="http://schemas.microsoft.com/office/drawing/2014/main" id="{382FD01F-F0DF-FB5B-1241-B7D7617EE205}"/>
              </a:ext>
            </a:extLst>
          </p:cNvPr>
          <p:cNvSpPr>
            <a:spLocks noGrp="1"/>
          </p:cNvSpPr>
          <p:nvPr>
            <p:ph type="ctrTitle" hasCustomPrompt="1"/>
          </p:nvPr>
        </p:nvSpPr>
        <p:spPr>
          <a:xfrm>
            <a:off x="2478731" y="805326"/>
            <a:ext cx="8760438" cy="2269939"/>
          </a:xfr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3400" b="1" i="0">
                <a:solidFill>
                  <a:schemeClr val="accent1">
                    <a:lumMod val="75000"/>
                  </a:schemeClr>
                </a:solidFill>
                <a:latin typeface="Roboto Condensed" panose="02000000000000000000" pitchFamily="2" charset="0"/>
                <a:ea typeface="Roboto Condensed" panose="02000000000000000000" pitchFamily="2" charset="0"/>
              </a:defRPr>
            </a:lvl1pPr>
          </a:lstStyle>
          <a:p>
            <a:r>
              <a:rPr lang="en-US" dirty="0"/>
              <a:t>REUNION DES DIRECTEURS DU PROGRAMME ELARGI DE VACCINATION DE L’AFRIQUE CENTRALE, KINSHASA, 2024</a:t>
            </a:r>
          </a:p>
        </p:txBody>
      </p:sp>
      <p:sp>
        <p:nvSpPr>
          <p:cNvPr id="3" name="Subtitle 2">
            <a:extLst>
              <a:ext uri="{FF2B5EF4-FFF2-40B4-BE49-F238E27FC236}">
                <a16:creationId xmlns:a16="http://schemas.microsoft.com/office/drawing/2014/main" id="{2EF6F0EE-03DC-DE1D-9519-7C3BBC2E3AFF}"/>
              </a:ext>
            </a:extLst>
          </p:cNvPr>
          <p:cNvSpPr>
            <a:spLocks noGrp="1"/>
          </p:cNvSpPr>
          <p:nvPr>
            <p:ph type="subTitle" idx="1" hasCustomPrompt="1"/>
          </p:nvPr>
        </p:nvSpPr>
        <p:spPr>
          <a:xfrm>
            <a:off x="2478731" y="3292840"/>
            <a:ext cx="9144000" cy="2546805"/>
          </a:xfrm>
        </p:spPr>
        <p:txBody>
          <a:bodyPr/>
          <a:lstStyle>
            <a:lvl1pPr marL="0" indent="0" algn="l">
              <a:buNone/>
              <a:defRPr sz="2400">
                <a:solidFill>
                  <a:srgbClr val="2D5497"/>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Session:</a:t>
            </a:r>
          </a:p>
          <a:p>
            <a:r>
              <a:rPr lang="fr-FR" dirty="0"/>
              <a:t>Pays: </a:t>
            </a:r>
          </a:p>
          <a:p>
            <a:r>
              <a:rPr lang="fr-FR" dirty="0"/>
              <a:t>Présentateur : </a:t>
            </a:r>
          </a:p>
          <a:p>
            <a:r>
              <a:rPr lang="fr-FR" dirty="0"/>
              <a:t>Date: </a:t>
            </a:r>
          </a:p>
        </p:txBody>
      </p:sp>
      <p:pic>
        <p:nvPicPr>
          <p:cNvPr id="11" name="Picture 10" descr="A logo with text on it&#10;&#10;Description automatically generated">
            <a:extLst>
              <a:ext uri="{FF2B5EF4-FFF2-40B4-BE49-F238E27FC236}">
                <a16:creationId xmlns:a16="http://schemas.microsoft.com/office/drawing/2014/main" id="{F4739959-D8C1-6B00-FB07-1F51AC606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496" y="5389675"/>
            <a:ext cx="2328862" cy="963571"/>
          </a:xfrm>
          <a:prstGeom prst="rect">
            <a:avLst/>
          </a:prstGeom>
        </p:spPr>
      </p:pic>
      <p:sp>
        <p:nvSpPr>
          <p:cNvPr id="8" name="Text Placeholder 2">
            <a:extLst>
              <a:ext uri="{FF2B5EF4-FFF2-40B4-BE49-F238E27FC236}">
                <a16:creationId xmlns:a16="http://schemas.microsoft.com/office/drawing/2014/main" id="{0035FABF-6939-C622-48BC-C78451152766}"/>
              </a:ext>
            </a:extLst>
          </p:cNvPr>
          <p:cNvSpPr>
            <a:spLocks noGrp="1"/>
          </p:cNvSpPr>
          <p:nvPr>
            <p:ph type="body" idx="13" hasCustomPrompt="1"/>
          </p:nvPr>
        </p:nvSpPr>
        <p:spPr>
          <a:xfrm>
            <a:off x="2478731" y="6052674"/>
            <a:ext cx="9144000" cy="515153"/>
          </a:xfrm>
        </p:spPr>
        <p:txBody>
          <a:bodyPr>
            <a:normAutofit/>
          </a:bodyPr>
          <a:lstStyle>
            <a:lvl1pPr marL="0" indent="0">
              <a:buNone/>
              <a:defRPr sz="1300" b="1" i="1">
                <a:solidFill>
                  <a:srgbClr val="C00000"/>
                </a:solidFill>
                <a:latin typeface="Aptos" panose="020B0004020202020204" pitchFamily="34" charset="0"/>
                <a:ea typeface="Roboto Condensed" panose="02000000000000000000" pitchFamily="2"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Envoyer</a:t>
            </a:r>
            <a:r>
              <a:rPr lang="en-GB" dirty="0"/>
              <a:t> la </a:t>
            </a:r>
            <a:r>
              <a:rPr lang="en-GB" dirty="0" err="1"/>
              <a:t>présentation</a:t>
            </a:r>
            <a:r>
              <a:rPr lang="en-GB" dirty="0"/>
              <a:t> </a:t>
            </a:r>
            <a:r>
              <a:rPr lang="en-GB" dirty="0" err="1"/>
              <a:t>avant</a:t>
            </a:r>
            <a:r>
              <a:rPr lang="en-GB" dirty="0"/>
              <a:t> le 30 </a:t>
            </a:r>
            <a:r>
              <a:rPr lang="en-GB" dirty="0" err="1"/>
              <a:t>août</a:t>
            </a:r>
            <a:r>
              <a:rPr lang="en-GB" dirty="0"/>
              <a:t> 2024 à mail du </a:t>
            </a:r>
            <a:r>
              <a:rPr lang="en-GB" dirty="0" err="1"/>
              <a:t>secrétariat@who.int</a:t>
            </a:r>
            <a:r>
              <a:rPr lang="en-GB" dirty="0"/>
              <a:t> </a:t>
            </a:r>
          </a:p>
        </p:txBody>
      </p:sp>
      <p:pic>
        <p:nvPicPr>
          <p:cNvPr id="12" name="Picture 11">
            <a:extLst>
              <a:ext uri="{FF2B5EF4-FFF2-40B4-BE49-F238E27FC236}">
                <a16:creationId xmlns:a16="http://schemas.microsoft.com/office/drawing/2014/main" id="{B7C0B0AF-43DA-6A32-37FF-D76DE1D97B6F}"/>
              </a:ext>
            </a:extLst>
          </p:cNvPr>
          <p:cNvPicPr>
            <a:picLocks noChangeAspect="1"/>
          </p:cNvPicPr>
          <p:nvPr userDrawn="1"/>
        </p:nvPicPr>
        <p:blipFill>
          <a:blip r:embed="rId3">
            <a:alphaModFix amt="20000"/>
          </a:blip>
          <a:stretch>
            <a:fillRect/>
          </a:stretch>
        </p:blipFill>
        <p:spPr>
          <a:xfrm>
            <a:off x="2478731" y="0"/>
            <a:ext cx="12575739" cy="6877739"/>
          </a:xfrm>
          <a:prstGeom prst="rect">
            <a:avLst/>
          </a:prstGeom>
          <a:effectLst>
            <a:outerShdw dist="50800" dir="300000" sx="1000" sy="1000" algn="ctr" rotWithShape="0">
              <a:schemeClr val="tx1"/>
            </a:outerShdw>
            <a:reflection endPos="0" dist="50800" dir="5400000" sy="-100000" algn="bl" rotWithShape="0"/>
          </a:effectLst>
        </p:spPr>
      </p:pic>
      <p:pic>
        <p:nvPicPr>
          <p:cNvPr id="4" name="Picture 3" descr="A black and white map&#10;&#10;Description automatically generated">
            <a:extLst>
              <a:ext uri="{FF2B5EF4-FFF2-40B4-BE49-F238E27FC236}">
                <a16:creationId xmlns:a16="http://schemas.microsoft.com/office/drawing/2014/main" id="{A0C5799D-4916-AA3C-C0A0-11B3570358E7}"/>
              </a:ext>
            </a:extLst>
          </p:cNvPr>
          <p:cNvPicPr>
            <a:picLocks noChangeAspect="1"/>
          </p:cNvPicPr>
          <p:nvPr userDrawn="1"/>
        </p:nvPicPr>
        <p:blipFill rotWithShape="1">
          <a:blip r:embed="rId4"/>
          <a:srcRect l="19036" r="13438"/>
          <a:stretch/>
        </p:blipFill>
        <p:spPr>
          <a:xfrm>
            <a:off x="41103" y="124906"/>
            <a:ext cx="1823455" cy="2950359"/>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035525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1">
                <a:solidFill>
                  <a:schemeClr val="tx1">
                    <a:tint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Poppins" pitchFamily="2" charset="77"/>
              </a:defRPr>
            </a:lvl1p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Poppins"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53894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06213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8337"/>
            <a:ext cx="10515600" cy="1022351"/>
          </a:xfrm>
        </p:spPr>
        <p:txBody>
          <a:bodyPr>
            <a:normAutofit/>
          </a:bodyPr>
          <a:lstStyle>
            <a:lvl1pPr>
              <a:defRPr sz="3600" b="1" i="0">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63469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0017"/>
            <a:ext cx="10515600" cy="1325563"/>
          </a:xfrm>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59277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611" y="727023"/>
            <a:ext cx="3932237" cy="1600200"/>
          </a:xfrm>
          <a:solidFill>
            <a:schemeClr val="accent1">
              <a:lumMod val="20000"/>
              <a:lumOff val="80000"/>
            </a:schemeClr>
          </a:solidFill>
        </p:spPr>
        <p:txBody>
          <a:bodyPr anchor="t">
            <a:normAutofit/>
          </a:bodyPr>
          <a:lstStyle>
            <a:lvl1pPr>
              <a:defRPr sz="32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600" b="0" i="0">
                <a:latin typeface="Roboto Condensed" panose="02000000000000000000" pitchFamily="2" charset="0"/>
                <a:ea typeface="Roboto Condensed" panose="02000000000000000000" pitchFamily="2" charset="0"/>
                <a:cs typeface="Calibri" panose="020F0502020204030204" pitchFamily="34" charset="0"/>
              </a:defRPr>
            </a:lvl1pPr>
            <a:lvl2pPr>
              <a:defRPr sz="2400" b="0" i="0">
                <a:latin typeface="Roboto Condensed" panose="02000000000000000000" pitchFamily="2" charset="0"/>
                <a:ea typeface="Roboto Condensed" panose="02000000000000000000" pitchFamily="2" charset="0"/>
                <a:cs typeface="Calibri" panose="020F0502020204030204" pitchFamily="34" charset="0"/>
              </a:defRPr>
            </a:lvl2pPr>
            <a:lvl3pPr>
              <a:defRPr sz="2300" b="0" i="0">
                <a:latin typeface="Roboto Condensed" panose="02000000000000000000" pitchFamily="2" charset="0"/>
                <a:ea typeface="Roboto Condensed" panose="02000000000000000000" pitchFamily="2" charset="0"/>
                <a:cs typeface="Calibri" panose="020F0502020204030204" pitchFamily="34" charset="0"/>
              </a:defRPr>
            </a:lvl3pPr>
            <a:lvl4pPr>
              <a:defRPr sz="2200" b="0" i="0">
                <a:latin typeface="Roboto Condensed" panose="02000000000000000000" pitchFamily="2" charset="0"/>
                <a:ea typeface="Roboto Condensed" panose="02000000000000000000" pitchFamily="2" charset="0"/>
                <a:cs typeface="Calibri" panose="020F0502020204030204" pitchFamily="34" charset="0"/>
              </a:defRPr>
            </a:lvl4pPr>
            <a:lvl5pPr>
              <a:defRPr sz="2100" b="0" i="0">
                <a:latin typeface="Roboto Condensed" panose="02000000000000000000" pitchFamily="2" charset="0"/>
                <a:ea typeface="Roboto Condensed" panose="02000000000000000000" pitchFamily="2" charset="0"/>
                <a:cs typeface="Calibri" panose="020F050202020403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6612" y="2327223"/>
            <a:ext cx="3932237" cy="3811588"/>
          </a:xfrm>
          <a:solidFill>
            <a:schemeClr val="accent1">
              <a:lumMod val="20000"/>
              <a:lumOff val="80000"/>
            </a:schemeClr>
          </a:solidFill>
        </p:spPr>
        <p:txBody>
          <a:bodyPr>
            <a:normAutofit/>
          </a:bodyPr>
          <a:lstStyle>
            <a:lvl1pPr marL="0" indent="0">
              <a:buNone/>
              <a:defRPr sz="22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19803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611" y="695146"/>
            <a:ext cx="3932237" cy="1600200"/>
          </a:xfrm>
          <a:solidFill>
            <a:schemeClr val="accent1">
              <a:lumMod val="20000"/>
              <a:lumOff val="80000"/>
            </a:schemeClr>
          </a:solidFill>
        </p:spPr>
        <p:txBody>
          <a:bodyPr anchor="t">
            <a:normAutofit/>
          </a:bodyPr>
          <a:lstStyle>
            <a:lvl1pPr>
              <a:defRPr lang="en-GB" sz="3200" b="1" i="0" kern="120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6612" y="2351266"/>
            <a:ext cx="3932237" cy="3811588"/>
          </a:xfrm>
          <a:solidFill>
            <a:schemeClr val="accent1">
              <a:lumMod val="20000"/>
              <a:lumOff val="80000"/>
            </a:schemeClr>
          </a:solidFill>
        </p:spPr>
        <p:txBody>
          <a:bodyPr>
            <a:normAutofit/>
          </a:bodyPr>
          <a:lstStyle>
            <a:lvl1pPr marL="0" indent="0">
              <a:buNone/>
              <a:defRPr sz="18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Poppins" pitchFamily="2" charset="77"/>
              </a:defRPr>
            </a:lvl1pPr>
          </a:lstStyle>
          <a:p>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Poppins"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24651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59280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23081"/>
            <a:ext cx="2628900" cy="5811838"/>
          </a:xfrm>
        </p:spPr>
        <p:txBody>
          <a:bodyPr vert="eaVert"/>
          <a:lstStyle>
            <a:lvl1pPr>
              <a:defRPr b="1" i="0">
                <a:latin typeface="Roboto Condensed" panose="02000000000000000000" pitchFamily="2" charset="0"/>
                <a:ea typeface="Roboto Condensed" panose="02000000000000000000" pitchFamily="2" charset="0"/>
                <a:cs typeface="Poppins" pitchFamily="2" charset="77"/>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523081"/>
            <a:ext cx="7734300" cy="5653882"/>
          </a:xfrm>
        </p:spPr>
        <p:txBody>
          <a:bodyPr vert="eaVert"/>
          <a:lstStyle>
            <a:lvl1pPr>
              <a:defRPr b="0" i="0">
                <a:latin typeface="Roboto Condensed" panose="02000000000000000000" pitchFamily="2" charset="0"/>
                <a:ea typeface="Roboto Condensed" panose="02000000000000000000" pitchFamily="2" charset="0"/>
                <a:cs typeface="Poppins" pitchFamily="2" charset="77"/>
              </a:defRPr>
            </a:lvl1pPr>
            <a:lvl2pPr>
              <a:defRPr b="0" i="0">
                <a:latin typeface="Roboto Condensed" panose="02000000000000000000" pitchFamily="2" charset="0"/>
                <a:ea typeface="Roboto Condensed" panose="02000000000000000000" pitchFamily="2" charset="0"/>
                <a:cs typeface="Poppins" pitchFamily="2" charset="77"/>
              </a:defRPr>
            </a:lvl2pPr>
            <a:lvl3pPr>
              <a:defRPr b="0" i="0">
                <a:latin typeface="Roboto Condensed" panose="02000000000000000000" pitchFamily="2" charset="0"/>
                <a:ea typeface="Roboto Condensed" panose="02000000000000000000" pitchFamily="2" charset="0"/>
                <a:cs typeface="Poppins" pitchFamily="2" charset="77"/>
              </a:defRPr>
            </a:lvl3pPr>
            <a:lvl4pPr>
              <a:defRPr b="0" i="0">
                <a:latin typeface="Roboto Condensed" panose="02000000000000000000" pitchFamily="2" charset="0"/>
                <a:ea typeface="Roboto Condensed" panose="02000000000000000000" pitchFamily="2" charset="0"/>
                <a:cs typeface="Poppins" pitchFamily="2" charset="77"/>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402547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30F5-EAB4-243D-D9D5-A78AC99A150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61AB041-3FEB-0DA6-F596-3460978EEBE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42748BC-4C0B-E7FA-09F0-839880A1D2D2}"/>
              </a:ext>
            </a:extLst>
          </p:cNvPr>
          <p:cNvSpPr>
            <a:spLocks noGrp="1"/>
          </p:cNvSpPr>
          <p:nvPr>
            <p:ph type="sldNum" sz="quarter" idx="10"/>
          </p:nvPr>
        </p:nvSpPr>
        <p:spPr/>
        <p:txBody>
          <a:bodyPr/>
          <a:lstStyle/>
          <a:p>
            <a:fld id="{2D4E256F-C989-9D45-9136-B62EA99AC90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1: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3252"/>
            <a:ext cx="10515600" cy="1124630"/>
          </a:xfrm>
        </p:spPr>
        <p:txBody>
          <a:bodyPr>
            <a:normAutofit/>
          </a:bodyPr>
          <a:lstStyle>
            <a:lvl1pPr>
              <a:defRPr sz="3600" b="1" i="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1 :</a:t>
            </a:r>
            <a:endParaRPr lang="en-US" dirty="0"/>
          </a:p>
        </p:txBody>
      </p:sp>
      <p:sp>
        <p:nvSpPr>
          <p:cNvPr id="3" name="Content Placeholder 2"/>
          <p:cNvSpPr>
            <a:spLocks noGrp="1"/>
          </p:cNvSpPr>
          <p:nvPr>
            <p:ph idx="1" hasCustomPrompt="1"/>
          </p:nvPr>
        </p:nvSpPr>
        <p:spPr>
          <a:xfrm>
            <a:off x="838200" y="1484243"/>
            <a:ext cx="10515600" cy="4750776"/>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Pourquoi</a:t>
            </a:r>
            <a:r>
              <a:rPr lang="en-US" dirty="0"/>
              <a:t> la </a:t>
            </a:r>
            <a:r>
              <a:rPr lang="en-US" dirty="0" err="1"/>
              <a:t>thématique</a:t>
            </a:r>
            <a:r>
              <a:rPr lang="en-US" dirty="0"/>
              <a:t> du panel (</a:t>
            </a:r>
            <a:r>
              <a:rPr lang="en-US" dirty="0" err="1"/>
              <a:t>exemple</a:t>
            </a:r>
            <a:r>
              <a:rPr lang="en-US" dirty="0"/>
              <a:t> : </a:t>
            </a:r>
            <a:r>
              <a:rPr lang="en-US" dirty="0" err="1"/>
              <a:t>pourquoi</a:t>
            </a:r>
            <a:r>
              <a:rPr lang="en-US" dirty="0"/>
              <a:t> </a:t>
            </a:r>
            <a:r>
              <a:rPr lang="en-US" dirty="0" err="1"/>
              <a:t>mettre</a:t>
            </a:r>
            <a:r>
              <a:rPr lang="en-US" dirty="0"/>
              <a:t> </a:t>
            </a:r>
            <a:r>
              <a:rPr lang="en-US" dirty="0" err="1"/>
              <a:t>en</a:t>
            </a:r>
            <a:r>
              <a:rPr lang="en-US" dirty="0"/>
              <a:t> place des </a:t>
            </a:r>
            <a:r>
              <a:rPr lang="en-US" dirty="0" err="1"/>
              <a:t>organes</a:t>
            </a:r>
            <a:r>
              <a:rPr lang="en-US" dirty="0"/>
              <a:t> de coordination de </a:t>
            </a:r>
            <a:r>
              <a:rPr lang="en-US" dirty="0" err="1"/>
              <a:t>l’introduction</a:t>
            </a:r>
            <a:r>
              <a:rPr lang="en-US" dirty="0"/>
              <a:t> du </a:t>
            </a:r>
            <a:r>
              <a:rPr lang="en-US" dirty="0" err="1"/>
              <a:t>vaccin</a:t>
            </a:r>
            <a:r>
              <a:rPr lang="en-US" dirty="0"/>
              <a:t> au </a:t>
            </a:r>
            <a:r>
              <a:rPr lang="en-US" dirty="0" err="1"/>
              <a:t>niveau</a:t>
            </a:r>
            <a:r>
              <a:rPr lang="en-US" dirty="0"/>
              <a:t> national et sous-national ?) </a:t>
            </a:r>
            <a:r>
              <a:rPr lang="en-GB" dirty="0"/>
              <a:t> </a:t>
            </a:r>
          </a:p>
          <a:p>
            <a:pPr lvl="2"/>
            <a:r>
              <a:rPr lang="en-GB" dirty="0"/>
              <a:t>Third level</a:t>
            </a:r>
          </a:p>
          <a:p>
            <a:pPr lvl="3"/>
            <a:r>
              <a:rPr lang="en-GB" dirty="0"/>
              <a:t>Fourth level</a:t>
            </a:r>
          </a:p>
          <a:p>
            <a:pPr lvl="4"/>
            <a:r>
              <a:rPr lang="en-GB" dirty="0"/>
              <a:t>Fifth level</a:t>
            </a:r>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98870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 2: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68"/>
            <a:ext cx="10515600" cy="1121062"/>
          </a:xfrm>
        </p:spPr>
        <p:txBody>
          <a:bodyPr>
            <a:normAutofit/>
          </a:bodyPr>
          <a:lstStyle>
            <a:lvl1pPr algn="l" defTabSz="914400" rtl="0" eaLnBrk="1" latinLnBrk="0" hangingPunct="1">
              <a:lnSpc>
                <a:spcPct val="90000"/>
              </a:lnSpc>
              <a:spcBef>
                <a:spcPct val="0"/>
              </a:spcBef>
              <a:buNone/>
              <a:defRPr lang="en-US"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2 :</a:t>
            </a:r>
            <a:endParaRPr lang="en-US" dirty="0"/>
          </a:p>
        </p:txBody>
      </p:sp>
      <p:sp>
        <p:nvSpPr>
          <p:cNvPr id="3" name="Content Placeholder 2"/>
          <p:cNvSpPr>
            <a:spLocks noGrp="1"/>
          </p:cNvSpPr>
          <p:nvPr>
            <p:ph idx="1" hasCustomPrompt="1"/>
          </p:nvPr>
        </p:nvSpPr>
        <p:spPr>
          <a:xfrm>
            <a:off x="838200" y="1457739"/>
            <a:ext cx="10515600" cy="4748252"/>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Qu’est</a:t>
            </a:r>
            <a:r>
              <a:rPr lang="en-US" dirty="0"/>
              <a:t> </a:t>
            </a:r>
            <a:r>
              <a:rPr lang="en-US" dirty="0" err="1"/>
              <a:t>ce</a:t>
            </a:r>
            <a:r>
              <a:rPr lang="en-US" dirty="0"/>
              <a:t> que le pays a fait dans la </a:t>
            </a:r>
            <a:r>
              <a:rPr lang="en-US" dirty="0" err="1"/>
              <a:t>thématique</a:t>
            </a:r>
            <a:r>
              <a:rPr lang="en-US" dirty="0"/>
              <a:t> ?</a:t>
            </a:r>
            <a:endParaRPr lang="en-GB" dirty="0"/>
          </a:p>
          <a:p>
            <a:pPr lvl="2"/>
            <a:r>
              <a:rPr lang="en-GB" dirty="0"/>
              <a:t>Third level</a:t>
            </a:r>
          </a:p>
          <a:p>
            <a:pPr lvl="3"/>
            <a:r>
              <a:rPr lang="en-GB" dirty="0"/>
              <a:t>Fourth level</a:t>
            </a:r>
          </a:p>
          <a:p>
            <a:pPr lvl="4"/>
            <a:r>
              <a:rPr lang="en-GB" dirty="0"/>
              <a:t>Fifth level</a:t>
            </a:r>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5842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po 3: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0"/>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3 :</a:t>
            </a:r>
            <a:endParaRPr lang="en-US" dirty="0"/>
          </a:p>
        </p:txBody>
      </p:sp>
      <p:sp>
        <p:nvSpPr>
          <p:cNvPr id="3" name="Content Placeholder 2"/>
          <p:cNvSpPr>
            <a:spLocks noGrp="1"/>
          </p:cNvSpPr>
          <p:nvPr>
            <p:ph idx="1" hasCustomPrompt="1"/>
          </p:nvPr>
        </p:nvSpPr>
        <p:spPr>
          <a:xfrm>
            <a:off x="838200" y="1444487"/>
            <a:ext cx="10515600" cy="4761504"/>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Qu’est</a:t>
            </a:r>
            <a:r>
              <a:rPr lang="en-US" dirty="0"/>
              <a:t> </a:t>
            </a:r>
            <a:r>
              <a:rPr lang="en-US" dirty="0" err="1"/>
              <a:t>ce</a:t>
            </a:r>
            <a:r>
              <a:rPr lang="en-US" dirty="0"/>
              <a:t> qui a bien </a:t>
            </a:r>
            <a:r>
              <a:rPr lang="en-US" dirty="0" err="1"/>
              <a:t>marché</a:t>
            </a:r>
            <a:r>
              <a:rPr lang="en-US" dirty="0"/>
              <a:t> et </a:t>
            </a:r>
            <a:r>
              <a:rPr lang="en-US" dirty="0" err="1"/>
              <a:t>qu’est</a:t>
            </a:r>
            <a:r>
              <a:rPr lang="en-US" dirty="0"/>
              <a:t> </a:t>
            </a:r>
            <a:r>
              <a:rPr lang="en-US" dirty="0" err="1"/>
              <a:t>ce</a:t>
            </a:r>
            <a:r>
              <a:rPr lang="en-US" dirty="0"/>
              <a:t> qui </a:t>
            </a:r>
            <a:r>
              <a:rPr lang="en-US" dirty="0" err="1"/>
              <a:t>nécessiterait</a:t>
            </a:r>
            <a:r>
              <a:rPr lang="en-US" dirty="0"/>
              <a:t> d’être </a:t>
            </a:r>
            <a:r>
              <a:rPr lang="en-US" dirty="0" err="1"/>
              <a:t>amélioré</a:t>
            </a:r>
            <a:r>
              <a:rPr lang="en-US" dirty="0"/>
              <a:t> </a:t>
            </a:r>
            <a:r>
              <a:rPr lang="en-GB" dirty="0"/>
              <a:t>?</a:t>
            </a:r>
          </a:p>
          <a:p>
            <a:pPr lvl="2"/>
            <a:r>
              <a:rPr lang="en-GB" dirty="0"/>
              <a:t>Third level</a:t>
            </a:r>
          </a:p>
          <a:p>
            <a:pPr lvl="3"/>
            <a:r>
              <a:rPr lang="en-GB" dirty="0"/>
              <a:t>Fourth level</a:t>
            </a:r>
          </a:p>
          <a:p>
            <a:pPr lvl="4"/>
            <a:r>
              <a:rPr lang="en-GB" dirty="0"/>
              <a:t>Fifth level</a:t>
            </a:r>
          </a:p>
          <a:p>
            <a:pPr lvl="4"/>
            <a:endParaRPr lang="en-GB" dirty="0"/>
          </a:p>
          <a:p>
            <a:pPr lvl="4"/>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92908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apo 4: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946"/>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4 :</a:t>
            </a:r>
            <a:endParaRPr lang="en-US" dirty="0"/>
          </a:p>
        </p:txBody>
      </p:sp>
      <p:sp>
        <p:nvSpPr>
          <p:cNvPr id="3" name="Content Placeholder 2"/>
          <p:cNvSpPr>
            <a:spLocks noGrp="1"/>
          </p:cNvSpPr>
          <p:nvPr>
            <p:ph idx="1" hasCustomPrompt="1"/>
          </p:nvPr>
        </p:nvSpPr>
        <p:spPr>
          <a:xfrm>
            <a:off x="838200" y="1338470"/>
            <a:ext cx="10515600" cy="4853007"/>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err="1"/>
              <a:t>Quelles</a:t>
            </a:r>
            <a:r>
              <a:rPr lang="en-GB" dirty="0"/>
              <a:t> </a:t>
            </a:r>
            <a:r>
              <a:rPr lang="en-GB" dirty="0" err="1"/>
              <a:t>leçons</a:t>
            </a:r>
            <a:r>
              <a:rPr lang="en-GB" dirty="0"/>
              <a:t> </a:t>
            </a:r>
            <a:r>
              <a:rPr lang="en-GB" dirty="0" err="1"/>
              <a:t>tirées</a:t>
            </a:r>
            <a:r>
              <a:rPr lang="en-GB" dirty="0"/>
              <a:t> de </a:t>
            </a:r>
            <a:r>
              <a:rPr lang="en-GB" dirty="0" err="1"/>
              <a:t>l’expérience</a:t>
            </a:r>
            <a:r>
              <a:rPr lang="en-GB" dirty="0"/>
              <a:t> et </a:t>
            </a:r>
            <a:r>
              <a:rPr lang="en-GB" dirty="0" err="1"/>
              <a:t>quelles</a:t>
            </a:r>
            <a:r>
              <a:rPr lang="en-GB" dirty="0"/>
              <a:t> </a:t>
            </a:r>
            <a:r>
              <a:rPr lang="en-GB" dirty="0" err="1"/>
              <a:t>recommandations</a:t>
            </a:r>
            <a:r>
              <a:rPr lang="en-GB" dirty="0"/>
              <a:t> aux </a:t>
            </a:r>
            <a:r>
              <a:rPr lang="en-GB" dirty="0" err="1"/>
              <a:t>autres</a:t>
            </a:r>
            <a:r>
              <a:rPr lang="en-GB" dirty="0"/>
              <a:t> pays ? </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34792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merciements_1">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51002A-CC3E-18E0-7DF5-D760A39BFE6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1BCD142-D704-4EEE-2B49-344750965E6E}"/>
              </a:ext>
            </a:extLst>
          </p:cNvPr>
          <p:cNvSpPr>
            <a:spLocks noGrp="1"/>
          </p:cNvSpPr>
          <p:nvPr>
            <p:ph type="sldNum" sz="quarter" idx="12"/>
          </p:nvPr>
        </p:nvSpPr>
        <p:spPr/>
        <p:txBody>
          <a:bodyPr/>
          <a:lstStyle/>
          <a:p>
            <a:fld id="{868A4626-453D-4943-B479-D8E5B3B92767}" type="slidenum">
              <a:rPr lang="en-GB" smtClean="0"/>
              <a:t>‹#›</a:t>
            </a:fld>
            <a:endParaRPr lang="en-GB"/>
          </a:p>
        </p:txBody>
      </p:sp>
      <p:pic>
        <p:nvPicPr>
          <p:cNvPr id="11" name="Picture 10" descr="A logo with text on it&#10;&#10;Description automatically generated">
            <a:extLst>
              <a:ext uri="{FF2B5EF4-FFF2-40B4-BE49-F238E27FC236}">
                <a16:creationId xmlns:a16="http://schemas.microsoft.com/office/drawing/2014/main" id="{F4739959-D8C1-6B00-FB07-1F51AC606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496" y="5389675"/>
            <a:ext cx="2328862" cy="963571"/>
          </a:xfrm>
          <a:prstGeom prst="rect">
            <a:avLst/>
          </a:prstGeom>
        </p:spPr>
      </p:pic>
      <p:sp>
        <p:nvSpPr>
          <p:cNvPr id="4" name="Rectangle 3">
            <a:extLst>
              <a:ext uri="{FF2B5EF4-FFF2-40B4-BE49-F238E27FC236}">
                <a16:creationId xmlns:a16="http://schemas.microsoft.com/office/drawing/2014/main" id="{2D52F700-2BFA-0643-2020-0B0DDDD9ECED}"/>
              </a:ext>
            </a:extLst>
          </p:cNvPr>
          <p:cNvSpPr/>
          <p:nvPr userDrawn="1"/>
        </p:nvSpPr>
        <p:spPr>
          <a:xfrm>
            <a:off x="-64059" y="-16774"/>
            <a:ext cx="2814270" cy="6874773"/>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nternet outline">
            <a:extLst>
              <a:ext uri="{FF2B5EF4-FFF2-40B4-BE49-F238E27FC236}">
                <a16:creationId xmlns:a16="http://schemas.microsoft.com/office/drawing/2014/main" id="{731144FE-A1BE-179B-B04C-78673B39A0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68940" y="5389675"/>
            <a:ext cx="278934" cy="278934"/>
          </a:xfrm>
          <a:prstGeom prst="rect">
            <a:avLst/>
          </a:prstGeom>
        </p:spPr>
      </p:pic>
      <p:sp>
        <p:nvSpPr>
          <p:cNvPr id="13" name="Title 1">
            <a:extLst>
              <a:ext uri="{FF2B5EF4-FFF2-40B4-BE49-F238E27FC236}">
                <a16:creationId xmlns:a16="http://schemas.microsoft.com/office/drawing/2014/main" id="{6273C81E-D3D5-AC29-DCCF-C8E9A46BA357}"/>
              </a:ext>
            </a:extLst>
          </p:cNvPr>
          <p:cNvSpPr txBox="1">
            <a:spLocks/>
          </p:cNvSpPr>
          <p:nvPr userDrawn="1"/>
        </p:nvSpPr>
        <p:spPr>
          <a:xfrm>
            <a:off x="9123696" y="5389675"/>
            <a:ext cx="3068304" cy="278934"/>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900" dirty="0"/>
              <a:t>https://who-</a:t>
            </a:r>
            <a:r>
              <a:rPr lang="en-US" sz="900" dirty="0" err="1"/>
              <a:t>ist</a:t>
            </a:r>
            <a:r>
              <a:rPr lang="en-US" sz="900" dirty="0"/>
              <a:t>-</a:t>
            </a:r>
            <a:r>
              <a:rPr lang="en-US" sz="900" dirty="0" err="1"/>
              <a:t>ca.github.io</a:t>
            </a:r>
            <a:r>
              <a:rPr lang="en-US" sz="900" dirty="0"/>
              <a:t>/Reunion-</a:t>
            </a:r>
            <a:r>
              <a:rPr lang="en-US" sz="900" dirty="0" err="1"/>
              <a:t>Annuelle</a:t>
            </a:r>
            <a:r>
              <a:rPr lang="en-US" sz="900" dirty="0"/>
              <a:t>-PEV/</a:t>
            </a:r>
          </a:p>
        </p:txBody>
      </p:sp>
      <p:sp>
        <p:nvSpPr>
          <p:cNvPr id="14" name="Picture Placeholder 2">
            <a:extLst>
              <a:ext uri="{FF2B5EF4-FFF2-40B4-BE49-F238E27FC236}">
                <a16:creationId xmlns:a16="http://schemas.microsoft.com/office/drawing/2014/main" id="{59A37D3D-7502-4E79-F882-A09B1EB5766B}"/>
              </a:ext>
            </a:extLst>
          </p:cNvPr>
          <p:cNvSpPr>
            <a:spLocks noGrp="1" noChangeAspect="1"/>
          </p:cNvSpPr>
          <p:nvPr>
            <p:ph type="pic" idx="13" hasCustomPrompt="1"/>
          </p:nvPr>
        </p:nvSpPr>
        <p:spPr>
          <a:xfrm>
            <a:off x="9045053" y="0"/>
            <a:ext cx="3068305" cy="2422762"/>
          </a:xfrm>
        </p:spPr>
        <p:txBody>
          <a:bodyPr anchor="t"/>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Ajouter</a:t>
            </a:r>
            <a:r>
              <a:rPr lang="en-GB" dirty="0"/>
              <a:t> le logo du PEV de </a:t>
            </a:r>
            <a:r>
              <a:rPr lang="en-GB" dirty="0" err="1"/>
              <a:t>votre</a:t>
            </a:r>
            <a:r>
              <a:rPr lang="en-GB" dirty="0"/>
              <a:t> pays</a:t>
            </a:r>
            <a:endParaRPr lang="en-US" dirty="0"/>
          </a:p>
        </p:txBody>
      </p:sp>
      <p:sp>
        <p:nvSpPr>
          <p:cNvPr id="18" name="Rectangle 17">
            <a:extLst>
              <a:ext uri="{FF2B5EF4-FFF2-40B4-BE49-F238E27FC236}">
                <a16:creationId xmlns:a16="http://schemas.microsoft.com/office/drawing/2014/main" id="{05CD021F-7473-CB09-5583-31DB28542B6A}"/>
              </a:ext>
            </a:extLst>
          </p:cNvPr>
          <p:cNvSpPr/>
          <p:nvPr userDrawn="1"/>
        </p:nvSpPr>
        <p:spPr>
          <a:xfrm>
            <a:off x="1281124" y="5429916"/>
            <a:ext cx="139499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5</a:t>
            </a:r>
            <a:r>
              <a:rPr lang="en-US" sz="5400" b="1" cap="none" spc="0" baseline="30000" dirty="0">
                <a:ln w="10160">
                  <a:solidFill>
                    <a:schemeClr val="accent5"/>
                  </a:solidFill>
                  <a:prstDash val="solid"/>
                </a:ln>
                <a:solidFill>
                  <a:schemeClr val="bg1"/>
                </a:solidFill>
                <a:effectLst>
                  <a:outerShdw blurRad="38100" dist="22860" dir="5400000" algn="tl" rotWithShape="0">
                    <a:srgbClr val="000000">
                      <a:alpha val="30000"/>
                    </a:srgbClr>
                  </a:outerShdw>
                </a:effectLst>
              </a:rPr>
              <a:t>ème</a:t>
            </a:r>
          </a:p>
        </p:txBody>
      </p:sp>
      <p:sp>
        <p:nvSpPr>
          <p:cNvPr id="19" name="Title 1">
            <a:extLst>
              <a:ext uri="{FF2B5EF4-FFF2-40B4-BE49-F238E27FC236}">
                <a16:creationId xmlns:a16="http://schemas.microsoft.com/office/drawing/2014/main" id="{BBECD72E-9EE3-8009-A781-5E929A659A8D}"/>
              </a:ext>
            </a:extLst>
          </p:cNvPr>
          <p:cNvSpPr txBox="1">
            <a:spLocks/>
          </p:cNvSpPr>
          <p:nvPr userDrawn="1"/>
        </p:nvSpPr>
        <p:spPr>
          <a:xfrm>
            <a:off x="5893260" y="2958947"/>
            <a:ext cx="2118521" cy="92333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4800" dirty="0"/>
              <a:t>MERCI !</a:t>
            </a:r>
          </a:p>
        </p:txBody>
      </p:sp>
      <p:sp>
        <p:nvSpPr>
          <p:cNvPr id="20" name="Title 1">
            <a:extLst>
              <a:ext uri="{FF2B5EF4-FFF2-40B4-BE49-F238E27FC236}">
                <a16:creationId xmlns:a16="http://schemas.microsoft.com/office/drawing/2014/main" id="{624467B7-087E-AFF1-10AA-7F94B930360C}"/>
              </a:ext>
            </a:extLst>
          </p:cNvPr>
          <p:cNvSpPr txBox="1">
            <a:spLocks/>
          </p:cNvSpPr>
          <p:nvPr userDrawn="1"/>
        </p:nvSpPr>
        <p:spPr>
          <a:xfrm>
            <a:off x="2750210" y="5529142"/>
            <a:ext cx="4202311" cy="92333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1800" dirty="0"/>
              <a:t>REUNION DES DIRECTEURS DU PROGRAMME ELARGI DE VACCINATION DE L’AFRIQUE CENTRALE, KINSHASA, 2024</a:t>
            </a:r>
          </a:p>
        </p:txBody>
      </p:sp>
      <p:pic>
        <p:nvPicPr>
          <p:cNvPr id="2" name="Picture 1" descr="A black and white map&#10;&#10;Description automatically generated">
            <a:extLst>
              <a:ext uri="{FF2B5EF4-FFF2-40B4-BE49-F238E27FC236}">
                <a16:creationId xmlns:a16="http://schemas.microsoft.com/office/drawing/2014/main" id="{31F2AA7F-582E-06BC-4E94-87C6B5237120}"/>
              </a:ext>
            </a:extLst>
          </p:cNvPr>
          <p:cNvPicPr>
            <a:picLocks noChangeAspect="1"/>
          </p:cNvPicPr>
          <p:nvPr userDrawn="1"/>
        </p:nvPicPr>
        <p:blipFill rotWithShape="1">
          <a:blip r:embed="rId5"/>
          <a:srcRect l="19036" r="13438"/>
          <a:stretch/>
        </p:blipFill>
        <p:spPr>
          <a:xfrm>
            <a:off x="-64059" y="238669"/>
            <a:ext cx="2814269" cy="4553502"/>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951735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5: 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790-F38B-C517-66BC-1A572DF6B024}"/>
              </a:ext>
            </a:extLst>
          </p:cNvPr>
          <p:cNvSpPr>
            <a:spLocks noGrp="1"/>
          </p:cNvSpPr>
          <p:nvPr>
            <p:ph type="title" hasCustomPrompt="1"/>
          </p:nvPr>
        </p:nvSpPr>
        <p:spPr>
          <a:xfrm>
            <a:off x="838200" y="681036"/>
            <a:ext cx="10515600" cy="797035"/>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GB" sz="3600" b="1" i="0" kern="1200" noProof="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kumimoji="0" lang="en-GB" sz="4000" b="1" i="0" u="none" strike="noStrike" kern="1200" cap="none" spc="0" normalizeH="0" baseline="0" noProof="0" dirty="0">
                <a:ln>
                  <a:noFill/>
                </a:ln>
                <a:solidFill>
                  <a:srgbClr val="4472C4"/>
                </a:solidFill>
                <a:effectLst/>
                <a:uLnTx/>
                <a:uFillTx/>
                <a:latin typeface="Roboto Condensed" panose="02000000000000000000" pitchFamily="2" charset="0"/>
                <a:ea typeface="Roboto Condensed" panose="02000000000000000000" pitchFamily="2" charset="0"/>
                <a:cs typeface="Calibri" panose="020F0502020204030204" pitchFamily="34" charset="0"/>
              </a:rPr>
              <a:t>TITRE DIAPO 5 :</a:t>
            </a:r>
            <a:endParaRPr lang="en-US" dirty="0"/>
          </a:p>
        </p:txBody>
      </p:sp>
      <p:sp>
        <p:nvSpPr>
          <p:cNvPr id="3" name="Slide Number Placeholder 2">
            <a:extLst>
              <a:ext uri="{FF2B5EF4-FFF2-40B4-BE49-F238E27FC236}">
                <a16:creationId xmlns:a16="http://schemas.microsoft.com/office/drawing/2014/main" id="{D34BBEAB-4C2D-5EC9-578D-EC1BE799525B}"/>
              </a:ext>
            </a:extLst>
          </p:cNvPr>
          <p:cNvSpPr>
            <a:spLocks noGrp="1"/>
          </p:cNvSpPr>
          <p:nvPr>
            <p:ph type="sldNum" sz="quarter" idx="10"/>
          </p:nvPr>
        </p:nvSpPr>
        <p:spPr/>
        <p:txBody>
          <a:bodyPr/>
          <a:lstStyle/>
          <a:p>
            <a:fld id="{2D4E256F-C989-9D45-9136-B62EA99AC904}" type="slidenum">
              <a:rPr lang="en-GB" smtClean="0"/>
              <a:pPr/>
              <a:t>‹#›</a:t>
            </a:fld>
            <a:endParaRPr lang="en-GB" dirty="0"/>
          </a:p>
        </p:txBody>
      </p:sp>
      <p:sp>
        <p:nvSpPr>
          <p:cNvPr id="4" name="Content Placeholder 2">
            <a:extLst>
              <a:ext uri="{FF2B5EF4-FFF2-40B4-BE49-F238E27FC236}">
                <a16:creationId xmlns:a16="http://schemas.microsoft.com/office/drawing/2014/main" id="{615D7281-0EE7-8BCF-46B0-EA0238F4EB2E}"/>
              </a:ext>
            </a:extLst>
          </p:cNvPr>
          <p:cNvSpPr>
            <a:spLocks noGrp="1"/>
          </p:cNvSpPr>
          <p:nvPr>
            <p:ph idx="1" hasCustomPrompt="1"/>
          </p:nvPr>
        </p:nvSpPr>
        <p:spPr>
          <a:xfrm>
            <a:off x="838200" y="1825625"/>
            <a:ext cx="10515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a:t>Second level</a:t>
            </a:r>
            <a:endParaRPr lang="en-GB" dirty="0"/>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8328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73FF4-B3E8-1890-0123-7D64A7DE4C7A}"/>
              </a:ext>
            </a:extLst>
          </p:cNvPr>
          <p:cNvSpPr/>
          <p:nvPr userDrawn="1"/>
        </p:nvSpPr>
        <p:spPr>
          <a:xfrm>
            <a:off x="-8858" y="-33714"/>
            <a:ext cx="12188380" cy="6872288"/>
          </a:xfrm>
          <a:prstGeom prst="rect">
            <a:avLst/>
          </a:prstGeom>
          <a:gradFill flip="none" rotWithShape="1">
            <a:gsLst>
              <a:gs pos="70000">
                <a:srgbClr val="2395CE"/>
              </a:gs>
              <a:gs pos="37000">
                <a:srgbClr val="336C9C"/>
              </a:gs>
              <a:gs pos="51000">
                <a:srgbClr val="3A85B9"/>
              </a:gs>
              <a:gs pos="22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Medium" panose="02000000000000000000" pitchFamily="2" charset="0"/>
              <a:ea typeface="Roboto Medium" panose="02000000000000000000" pitchFamily="2" charset="0"/>
            </a:endParaRPr>
          </a:p>
        </p:txBody>
      </p:sp>
      <p:sp>
        <p:nvSpPr>
          <p:cNvPr id="2" name="Title 1">
            <a:extLst>
              <a:ext uri="{FF2B5EF4-FFF2-40B4-BE49-F238E27FC236}">
                <a16:creationId xmlns:a16="http://schemas.microsoft.com/office/drawing/2014/main" id="{043856A5-E96B-DA4C-BB4E-CF16B63148DD}"/>
              </a:ext>
            </a:extLst>
          </p:cNvPr>
          <p:cNvSpPr>
            <a:spLocks noGrp="1"/>
          </p:cNvSpPr>
          <p:nvPr>
            <p:ph type="title" hasCustomPrompt="1"/>
          </p:nvPr>
        </p:nvSpPr>
        <p:spPr>
          <a:xfrm>
            <a:off x="838200" y="559996"/>
            <a:ext cx="10515600" cy="1325563"/>
          </a:xfrm>
        </p:spPr>
        <p:txBody>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p>
        </p:txBody>
      </p:sp>
      <p:sp>
        <p:nvSpPr>
          <p:cNvPr id="5" name="Slide Number Placeholder 4">
            <a:extLst>
              <a:ext uri="{FF2B5EF4-FFF2-40B4-BE49-F238E27FC236}">
                <a16:creationId xmlns:a16="http://schemas.microsoft.com/office/drawing/2014/main" id="{DE9523A4-4337-854E-8E79-DF896F48DC8A}"/>
              </a:ext>
            </a:extLst>
          </p:cNvPr>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52227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normAutofit/>
          </a:bodyPr>
          <a:lstStyle>
            <a:lvl1pPr algn="ctr">
              <a:defRPr sz="5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1">
                <a:latin typeface="Roboto Condensed" panose="02000000000000000000" pitchFamily="2" charset="0"/>
                <a:ea typeface="Roboto Condensed"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a:xfrm>
            <a:off x="8842093" y="6367925"/>
            <a:ext cx="2743200" cy="365125"/>
          </a:xfrm>
          <a:prstGeom prst="rect">
            <a:avLst/>
          </a:prstGeom>
        </p:spPr>
        <p:txBody>
          <a:bodyPr/>
          <a:lstStyle>
            <a:lvl1pPr>
              <a:defRPr b="0" i="0">
                <a:latin typeface="Poppins" pitchFamily="2" charset="77"/>
              </a:defRPr>
            </a:lvl1pPr>
          </a:lstStyle>
          <a:p>
            <a:fld id="{45EBC4D1-1D19-4D5A-A648-57E14B43DFD3}" type="slidenum">
              <a:rPr lang="en-US" smtClean="0"/>
              <a:pPr/>
              <a:t>‹#›</a:t>
            </a:fld>
            <a:endParaRPr lang="en-US"/>
          </a:p>
        </p:txBody>
      </p:sp>
    </p:spTree>
    <p:extLst>
      <p:ext uri="{BB962C8B-B14F-4D97-AF65-F5344CB8AC3E}">
        <p14:creationId xmlns:p14="http://schemas.microsoft.com/office/powerpoint/2010/main" val="33296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155"/>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327"/>
            <a:ext cx="10515600" cy="1102578"/>
          </a:xfrm>
          <a:prstGeom prst="rect">
            <a:avLst/>
          </a:prstGeom>
        </p:spPr>
        <p:txBody>
          <a:bodyPr vert="horz" lIns="91440" tIns="45720" rIns="91440" bIns="45720" rtlCol="0" anchor="ctr">
            <a:normAutofit/>
          </a:bodyPr>
          <a:lstStyle/>
          <a:p>
            <a:pPr marL="0" lvl="0" algn="ctr" defTabSz="914400" rtl="0" eaLnBrk="1" latinLnBrk="0" hangingPunct="1"/>
            <a:r>
              <a:rPr lang="en-GB" dirty="0"/>
              <a:t>CLICK TO EDIT MASTER TITLE STYLE</a:t>
            </a:r>
            <a:endParaRPr lang="en-US" dirty="0"/>
          </a:p>
        </p:txBody>
      </p:sp>
      <p:sp>
        <p:nvSpPr>
          <p:cNvPr id="3" name="Text Placeholder 2"/>
          <p:cNvSpPr>
            <a:spLocks noGrp="1"/>
          </p:cNvSpPr>
          <p:nvPr>
            <p:ph type="body" idx="1"/>
          </p:nvPr>
        </p:nvSpPr>
        <p:spPr>
          <a:xfrm>
            <a:off x="838200" y="1391478"/>
            <a:ext cx="10515600" cy="477078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Poppins" pitchFamily="2" charset="77"/>
              </a:defRPr>
            </a:lvl1pPr>
          </a:lstStyle>
          <a:p>
            <a:fld id="{2D4E256F-C989-9D45-9136-B62EA99AC904}" type="slidenum">
              <a:rPr lang="en-GB" smtClean="0"/>
              <a:pPr/>
              <a:t>‹#›</a:t>
            </a:fld>
            <a:endParaRPr lang="en-GB" dirty="0"/>
          </a:p>
        </p:txBody>
      </p:sp>
      <p:pic>
        <p:nvPicPr>
          <p:cNvPr id="10" name="Picture 9" descr="A logo on a black background&#10;&#10;Description automatically generated">
            <a:extLst>
              <a:ext uri="{FF2B5EF4-FFF2-40B4-BE49-F238E27FC236}">
                <a16:creationId xmlns:a16="http://schemas.microsoft.com/office/drawing/2014/main" id="{5F59F93F-7A36-0F66-A584-F0C49FB0E0DA}"/>
              </a:ext>
            </a:extLst>
          </p:cNvPr>
          <p:cNvPicPr>
            <a:picLocks noChangeAspect="1"/>
          </p:cNvPicPr>
          <p:nvPr userDrawn="1"/>
        </p:nvPicPr>
        <p:blipFill>
          <a:blip r:embed="rId19"/>
          <a:stretch>
            <a:fillRect/>
          </a:stretch>
        </p:blipFill>
        <p:spPr>
          <a:xfrm>
            <a:off x="155593" y="-47179"/>
            <a:ext cx="1588857" cy="656780"/>
          </a:xfrm>
          <a:prstGeom prst="rect">
            <a:avLst/>
          </a:prstGeom>
        </p:spPr>
      </p:pic>
      <p:pic>
        <p:nvPicPr>
          <p:cNvPr id="25" name="Picture 24" descr="A map of the united states&#10;&#10;Description automatically generated">
            <a:extLst>
              <a:ext uri="{FF2B5EF4-FFF2-40B4-BE49-F238E27FC236}">
                <a16:creationId xmlns:a16="http://schemas.microsoft.com/office/drawing/2014/main" id="{1A573239-7D60-E8A5-1BB5-686135CDDB60}"/>
              </a:ext>
            </a:extLst>
          </p:cNvPr>
          <p:cNvPicPr>
            <a:picLocks noChangeAspect="1"/>
          </p:cNvPicPr>
          <p:nvPr userDrawn="1"/>
        </p:nvPicPr>
        <p:blipFill>
          <a:blip r:embed="rId20"/>
          <a:stretch>
            <a:fillRect/>
          </a:stretch>
        </p:blipFill>
        <p:spPr>
          <a:xfrm>
            <a:off x="35501" y="-19327"/>
            <a:ext cx="620721" cy="620721"/>
          </a:xfrm>
          <a:prstGeom prst="rect">
            <a:avLst/>
          </a:prstGeom>
        </p:spPr>
      </p:pic>
      <p:sp>
        <p:nvSpPr>
          <p:cNvPr id="36" name="Rectangle 35">
            <a:extLst>
              <a:ext uri="{FF2B5EF4-FFF2-40B4-BE49-F238E27FC236}">
                <a16:creationId xmlns:a16="http://schemas.microsoft.com/office/drawing/2014/main" id="{B2209EA1-16E1-B805-352A-4432A632654A}"/>
              </a:ext>
            </a:extLst>
          </p:cNvPr>
          <p:cNvSpPr/>
          <p:nvPr userDrawn="1"/>
        </p:nvSpPr>
        <p:spPr>
          <a:xfrm>
            <a:off x="-42040" y="-19328"/>
            <a:ext cx="880240" cy="6877327"/>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A black and white map&#10;&#10;Description automatically generated">
            <a:extLst>
              <a:ext uri="{FF2B5EF4-FFF2-40B4-BE49-F238E27FC236}">
                <a16:creationId xmlns:a16="http://schemas.microsoft.com/office/drawing/2014/main" id="{FB995759-378D-4CA3-1EF4-53EE57814035}"/>
              </a:ext>
            </a:extLst>
          </p:cNvPr>
          <p:cNvPicPr>
            <a:picLocks noChangeAspect="1"/>
          </p:cNvPicPr>
          <p:nvPr userDrawn="1"/>
        </p:nvPicPr>
        <p:blipFill rotWithShape="1">
          <a:blip r:embed="rId21"/>
          <a:srcRect l="19036" r="13438"/>
          <a:stretch/>
        </p:blipFill>
        <p:spPr>
          <a:xfrm>
            <a:off x="-42040" y="2703442"/>
            <a:ext cx="930546" cy="150562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40337012"/>
      </p:ext>
    </p:extLst>
  </p:cSld>
  <p:clrMap bg1="lt1" tx1="dk1" bg2="lt2" tx2="dk2" accent1="accent1" accent2="accent2" accent3="accent3" accent4="accent4" accent5="accent5" accent6="accent6" hlink="hlink" folHlink="folHlink"/>
  <p:sldLayoutIdLst>
    <p:sldLayoutId id="2147483811" r:id="rId1"/>
    <p:sldLayoutId id="2147483714" r:id="rId2"/>
    <p:sldLayoutId id="2147483814" r:id="rId3"/>
    <p:sldLayoutId id="2147483812" r:id="rId4"/>
    <p:sldLayoutId id="2147483813" r:id="rId5"/>
    <p:sldLayoutId id="2147483816" r:id="rId6"/>
    <p:sldLayoutId id="2147483744" r:id="rId7"/>
    <p:sldLayoutId id="2147483743" r:id="rId8"/>
    <p:sldLayoutId id="2147483713" r:id="rId9"/>
    <p:sldLayoutId id="2147483715" r:id="rId10"/>
    <p:sldLayoutId id="2147483716" r:id="rId11"/>
    <p:sldLayoutId id="2147483717" r:id="rId12"/>
    <p:sldLayoutId id="2147483718" r:id="rId13"/>
    <p:sldLayoutId id="2147483720" r:id="rId14"/>
    <p:sldLayoutId id="2147483721" r:id="rId15"/>
    <p:sldLayoutId id="2147483722" r:id="rId16"/>
    <p:sldLayoutId id="2147483723" r:id="rId17"/>
  </p:sldLayoutIdLst>
  <p:hf hdr="0" ftr="0" dt="0"/>
  <p:txStyles>
    <p:titleStyle>
      <a:lvl1pPr algn="l" defTabSz="914400" rtl="0" eaLnBrk="1" latinLnBrk="0" hangingPunct="1">
        <a:lnSpc>
          <a:spcPct val="90000"/>
        </a:lnSpc>
        <a:spcBef>
          <a:spcPct val="0"/>
        </a:spcBef>
        <a:buNone/>
        <a:defRPr lang="en-US" sz="4000" b="1" i="0" kern="1200" dirty="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5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3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2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1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979A1-3380-63A3-B7E8-7D6A23CB2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013F99-A68B-4E02-0DBC-51A3C797A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F594A-0B3F-12AF-45C5-426D282FF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F69AF54-4EA4-B8BD-003B-27295648F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D2C2BB-E642-CD1B-4677-D40726098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EA4282-3294-E64E-832E-82EACA0289C6}" type="slidenum">
              <a:rPr lang="en-US" smtClean="0"/>
              <a:t>‹#›</a:t>
            </a:fld>
            <a:endParaRPr lang="en-US"/>
          </a:p>
        </p:txBody>
      </p:sp>
    </p:spTree>
    <p:extLst>
      <p:ext uri="{BB962C8B-B14F-4D97-AF65-F5344CB8AC3E}">
        <p14:creationId xmlns:p14="http://schemas.microsoft.com/office/powerpoint/2010/main" val="1710877689"/>
      </p:ext>
    </p:extLst>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D9AD-7A6B-84E4-879D-6E9459327C07}"/>
              </a:ext>
            </a:extLst>
          </p:cNvPr>
          <p:cNvSpPr>
            <a:spLocks noGrp="1"/>
          </p:cNvSpPr>
          <p:nvPr>
            <p:ph type="ctrTitle"/>
          </p:nvPr>
        </p:nvSpPr>
        <p:spPr>
          <a:xfrm>
            <a:off x="2478731" y="0"/>
            <a:ext cx="8760438" cy="2269939"/>
          </a:xfrm>
        </p:spPr>
        <p:txBody>
          <a:bodyPr>
            <a:normAutofit/>
          </a:bodyPr>
          <a:lstStyle/>
          <a:p>
            <a:r>
              <a:rPr lang="fr-FR" sz="2800" dirty="0"/>
              <a:t>RÉUNION DES DIRECTEURS DU PROGRAMME ÉLARGI DE VACCINATION EN AFRIQUE CENTRALE, KINSHASA, 2024</a:t>
            </a:r>
            <a:endParaRPr lang="en-US" sz="2800" dirty="0"/>
          </a:p>
        </p:txBody>
      </p:sp>
      <p:sp>
        <p:nvSpPr>
          <p:cNvPr id="5" name="Subtitle 2">
            <a:extLst>
              <a:ext uri="{FF2B5EF4-FFF2-40B4-BE49-F238E27FC236}">
                <a16:creationId xmlns:a16="http://schemas.microsoft.com/office/drawing/2014/main" id="{B1704CF8-6071-A843-B308-8C2B057E5AE8}"/>
              </a:ext>
            </a:extLst>
          </p:cNvPr>
          <p:cNvSpPr>
            <a:spLocks noGrp="1"/>
          </p:cNvSpPr>
          <p:nvPr>
            <p:ph type="subTitle" idx="1"/>
          </p:nvPr>
        </p:nvSpPr>
        <p:spPr>
          <a:xfrm>
            <a:off x="2594641" y="2155597"/>
            <a:ext cx="9144000" cy="2546805"/>
          </a:xfrm>
        </p:spPr>
        <p:txBody>
          <a:bodyPr/>
          <a:lstStyle/>
          <a:p>
            <a:r>
              <a:rPr lang="pt-BR" dirty="0"/>
              <a:t>Session:  </a:t>
            </a:r>
            <a:r>
              <a:rPr lang="fr-FR" sz="2000" b="1" dirty="0">
                <a:solidFill>
                  <a:srgbClr val="F09F50"/>
                </a:solidFill>
              </a:rPr>
              <a:t>Engagement politique et financement durable de la vaccination</a:t>
            </a:r>
            <a:r>
              <a:rPr lang="pt-BR" dirty="0"/>
              <a:t>
Pays: </a:t>
            </a:r>
            <a:r>
              <a:rPr lang="pt-BR" dirty="0">
                <a:solidFill>
                  <a:srgbClr val="F09F50"/>
                </a:solidFill>
              </a:rPr>
              <a:t>Angola</a:t>
            </a:r>
            <a:r>
              <a:rPr lang="pt-BR" dirty="0"/>
              <a:t>
Présentateur: 
Date: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b="1" dirty="0">
                <a:solidFill>
                  <a:srgbClr val="F09F50"/>
                </a:solidFill>
                <a:effectLst/>
                <a:latin typeface="Calibri" panose="020F0502020204030204" pitchFamily="34" charset="0"/>
                <a:ea typeface="Calibri" panose="020F0502020204030204" pitchFamily="34" charset="0"/>
                <a:cs typeface="Times New Roman" panose="02020603050405020304" pitchFamily="18" charset="0"/>
              </a:rPr>
              <a:t>10 septembre 2024</a:t>
            </a:r>
            <a:endParaRPr lang="fr-FR" dirty="0">
              <a:solidFill>
                <a:srgbClr val="F09F50"/>
              </a:solidFill>
            </a:endParaRPr>
          </a:p>
        </p:txBody>
      </p:sp>
      <p:sp>
        <p:nvSpPr>
          <p:cNvPr id="3" name="Title 1">
            <a:extLst>
              <a:ext uri="{FF2B5EF4-FFF2-40B4-BE49-F238E27FC236}">
                <a16:creationId xmlns:a16="http://schemas.microsoft.com/office/drawing/2014/main" id="{FCEB8394-4239-804C-6E81-C77B511DC389}"/>
              </a:ext>
            </a:extLst>
          </p:cNvPr>
          <p:cNvSpPr txBox="1">
            <a:spLocks/>
          </p:cNvSpPr>
          <p:nvPr/>
        </p:nvSpPr>
        <p:spPr>
          <a:xfrm>
            <a:off x="2478731" y="4947103"/>
            <a:ext cx="8760438" cy="2269939"/>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dirty="0">
                <a:solidFill>
                  <a:srgbClr val="F09F50"/>
                </a:solidFill>
              </a:rPr>
              <a:t>Financement durable de la vaccination</a:t>
            </a:r>
          </a:p>
        </p:txBody>
      </p:sp>
    </p:spTree>
    <p:extLst>
      <p:ext uri="{BB962C8B-B14F-4D97-AF65-F5344CB8AC3E}">
        <p14:creationId xmlns:p14="http://schemas.microsoft.com/office/powerpoint/2010/main" val="159896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10</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26089"/>
            <a:ext cx="10942674" cy="1124630"/>
          </a:xfrm>
        </p:spPr>
        <p:txBody>
          <a:bodyPr>
            <a:normAutofit fontScale="90000"/>
          </a:bodyPr>
          <a:lstStyle/>
          <a:p>
            <a:r>
              <a:rPr lang="fr-FR" sz="2800" dirty="0">
                <a:cs typeface="Roboto Condensed" panose="02000000000000000000" pitchFamily="2" charset="0"/>
              </a:rPr>
              <a:t>FINANCEMENT PAR LE GOUVERNEMENT PAR RAPPORT AU FINANCEMENT PAR LES PARTENAIRES EN VACCINATION ET AUX ACTIVITÉS OPÉRATIONNELLES</a:t>
            </a:r>
            <a:endParaRPr lang="pt-PT" sz="2800" dirty="0">
              <a:cs typeface="Roboto Condensed" panose="02000000000000000000" pitchFamily="2" charset="0"/>
            </a:endParaRPr>
          </a:p>
        </p:txBody>
      </p:sp>
      <p:pic>
        <p:nvPicPr>
          <p:cNvPr id="2" name="Marcador de Posição de Conteúdo 4">
            <a:extLst>
              <a:ext uri="{FF2B5EF4-FFF2-40B4-BE49-F238E27FC236}">
                <a16:creationId xmlns:a16="http://schemas.microsoft.com/office/drawing/2014/main" id="{A879312B-1912-30BD-8657-1A37AAD49303}"/>
              </a:ext>
            </a:extLst>
          </p:cNvPr>
          <p:cNvPicPr>
            <a:picLocks noGrp="1" noChangeAspect="1"/>
          </p:cNvPicPr>
          <p:nvPr>
            <p:ph idx="1"/>
          </p:nvPr>
        </p:nvPicPr>
        <p:blipFill>
          <a:blip r:embed="rId2"/>
          <a:stretch>
            <a:fillRect/>
          </a:stretch>
        </p:blipFill>
        <p:spPr>
          <a:xfrm>
            <a:off x="1056168" y="1150719"/>
            <a:ext cx="10565218" cy="5313875"/>
          </a:xfrm>
          <a:prstGeom prst="rect">
            <a:avLst/>
          </a:prstGeom>
        </p:spPr>
      </p:pic>
    </p:spTree>
    <p:extLst>
      <p:ext uri="{BB962C8B-B14F-4D97-AF65-F5344CB8AC3E}">
        <p14:creationId xmlns:p14="http://schemas.microsoft.com/office/powerpoint/2010/main" val="398834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11</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26089"/>
            <a:ext cx="10942674" cy="1124630"/>
          </a:xfrm>
        </p:spPr>
        <p:txBody>
          <a:bodyPr>
            <a:normAutofit fontScale="90000"/>
          </a:bodyPr>
          <a:lstStyle/>
          <a:p>
            <a:r>
              <a:rPr lang="fr-FR" sz="4800" dirty="0"/>
              <a:t>LEÇONS APPRISES ET RECOMMANDATIONS À L’INTENTION D’AUTRES PAYS</a:t>
            </a:r>
            <a:endParaRPr lang="pt-PT" sz="4800" dirty="0">
              <a:cs typeface="Roboto Condensed" panose="02000000000000000000" pitchFamily="2" charset="0"/>
            </a:endParaRPr>
          </a:p>
        </p:txBody>
      </p:sp>
      <p:sp>
        <p:nvSpPr>
          <p:cNvPr id="6" name="Content Placeholder 2">
            <a:extLst>
              <a:ext uri="{FF2B5EF4-FFF2-40B4-BE49-F238E27FC236}">
                <a16:creationId xmlns:a16="http://schemas.microsoft.com/office/drawing/2014/main" id="{72915A77-4560-D39A-1AA4-4E28FA6A33C8}"/>
              </a:ext>
            </a:extLst>
          </p:cNvPr>
          <p:cNvSpPr>
            <a:spLocks noGrp="1"/>
          </p:cNvSpPr>
          <p:nvPr>
            <p:ph sz="half" idx="1"/>
          </p:nvPr>
        </p:nvSpPr>
        <p:spPr>
          <a:xfrm>
            <a:off x="1050958" y="1470903"/>
            <a:ext cx="7112140" cy="5250571"/>
          </a:xfrm>
        </p:spPr>
        <p:txBody>
          <a:bodyPr vert="horz" lIns="91440" tIns="45720" rIns="91440" bIns="45720" rtlCol="0" anchor="t">
            <a:normAutofit fontScale="92500"/>
          </a:bodyPr>
          <a:lstStyle/>
          <a:p>
            <a:pPr>
              <a:lnSpc>
                <a:spcPct val="150000"/>
              </a:lnSpc>
            </a:pPr>
            <a:r>
              <a:rPr lang="fr-FR" sz="2100" dirty="0">
                <a:cs typeface="Roboto Condensed" panose="02000000000000000000" pitchFamily="2" charset="0"/>
              </a:rPr>
              <a:t>Stratégie de transition et engagement des parties prenantes : Pour une transition durable, le pays doit élaborer une stratégie et un calendrier clairs pour augmenter progressivement le financement national.
 En 2022, la Déclaration de Luanda (MINSA/MAT/MINFIN et gouvernements provinciaux) a été adoptée afin d’augmenter les investissements dans la vaccination et les soins de santé primaires. En conséquence, le budget de l’État pour la santé est passé de 4,8 % en 2022 à 6,7 % en 2023
Partenariats : permet la mobilisation de ressources supplémentaires, l’efficacité de l’achat de vaccins et la défense des intérêts</a:t>
            </a:r>
            <a:endParaRPr lang="pt-BR" sz="2000" dirty="0">
              <a:cs typeface="Roboto Condensed" panose="02000000000000000000" pitchFamily="2" charset="0"/>
            </a:endParaRPr>
          </a:p>
        </p:txBody>
      </p:sp>
      <p:pic>
        <p:nvPicPr>
          <p:cNvPr id="7" name="Imagem 6" descr="Texto&#10;&#10;Descrição gerada automaticamente com confiança baixa">
            <a:extLst>
              <a:ext uri="{FF2B5EF4-FFF2-40B4-BE49-F238E27FC236}">
                <a16:creationId xmlns:a16="http://schemas.microsoft.com/office/drawing/2014/main" id="{AF77AD38-EB5F-3904-220F-B73B1AAADF47}"/>
              </a:ext>
            </a:extLst>
          </p:cNvPr>
          <p:cNvPicPr>
            <a:picLocks noChangeAspect="1"/>
          </p:cNvPicPr>
          <p:nvPr/>
        </p:nvPicPr>
        <p:blipFill rotWithShape="1">
          <a:blip r:embed="rId2"/>
          <a:srcRect t="1317" r="-2" b="18384"/>
          <a:stretch/>
        </p:blipFill>
        <p:spPr>
          <a:xfrm>
            <a:off x="8445731" y="1679306"/>
            <a:ext cx="3649456" cy="4096512"/>
          </a:xfrm>
          <a:prstGeom prst="rect">
            <a:avLst/>
          </a:prstGeom>
        </p:spPr>
      </p:pic>
    </p:spTree>
    <p:extLst>
      <p:ext uri="{BB962C8B-B14F-4D97-AF65-F5344CB8AC3E}">
        <p14:creationId xmlns:p14="http://schemas.microsoft.com/office/powerpoint/2010/main" val="44222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12</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26089"/>
            <a:ext cx="10942674" cy="1124630"/>
          </a:xfrm>
        </p:spPr>
        <p:txBody>
          <a:bodyPr>
            <a:normAutofit/>
          </a:bodyPr>
          <a:lstStyle/>
          <a:p>
            <a:r>
              <a:rPr lang="pt-PT" sz="4000" dirty="0"/>
              <a:t>MÉCANISME D’ACQUISITION DE VACCINS</a:t>
            </a:r>
            <a:endParaRPr lang="pt-PT" sz="4000" dirty="0">
              <a:cs typeface="Roboto Condensed" panose="02000000000000000000" pitchFamily="2" charset="0"/>
            </a:endParaRPr>
          </a:p>
        </p:txBody>
      </p:sp>
      <p:sp>
        <p:nvSpPr>
          <p:cNvPr id="3" name="Espaço Reservado para Conteúdo 2">
            <a:extLst>
              <a:ext uri="{FF2B5EF4-FFF2-40B4-BE49-F238E27FC236}">
                <a16:creationId xmlns:a16="http://schemas.microsoft.com/office/drawing/2014/main" id="{E9249796-C8C8-318D-105C-A8C204CD7257}"/>
              </a:ext>
            </a:extLst>
          </p:cNvPr>
          <p:cNvSpPr>
            <a:spLocks noGrp="1"/>
          </p:cNvSpPr>
          <p:nvPr>
            <p:ph idx="1"/>
          </p:nvPr>
        </p:nvSpPr>
        <p:spPr>
          <a:xfrm>
            <a:off x="838200" y="945932"/>
            <a:ext cx="10733690" cy="5775544"/>
          </a:xfrm>
        </p:spPr>
        <p:txBody>
          <a:bodyPr>
            <a:normAutofit fontScale="92500" lnSpcReduction="10000"/>
          </a:bodyPr>
          <a:lstStyle/>
          <a:p>
            <a:r>
              <a:rPr lang="pt-BR" b="1" dirty="0"/>
              <a:t>Lições Aprendidas </a:t>
            </a:r>
          </a:p>
          <a:p>
            <a:pPr lvl="1"/>
            <a:r>
              <a:rPr lang="fr-FR" b="1" dirty="0"/>
              <a:t>Problèmes de liquidité : </a:t>
            </a:r>
            <a:r>
              <a:rPr lang="fr-FR" dirty="0"/>
              <a:t>Les fonds du budget de l’État sont décaissés par douzièmes et l’acquisition de dollars se heurte à la bureaucratie, ce qui retarde le processus d’achat</a:t>
            </a:r>
            <a:r>
              <a:rPr lang="fr-FR" b="1" dirty="0"/>
              <a:t>.
Mécanisme d’achat : </a:t>
            </a:r>
            <a:r>
              <a:rPr lang="fr-FR" dirty="0"/>
              <a:t>L’achat par l’intermédiaire de l’UNICEF garantit l’accès aux vaccins à des prix compétitifs.</a:t>
            </a:r>
            <a:r>
              <a:rPr lang="fr-FR" b="1" dirty="0"/>
              <a:t>
Utilisation du préfinancement : </a:t>
            </a:r>
            <a:r>
              <a:rPr lang="fr-FR" dirty="0"/>
              <a:t>En raison du retard dans l’envoi des fonds du budget de l’État et des crédits, nous utilisons le mécanisme de préfinancement proposé par l’UNICEF, évitant ainsi les retards dans le processus d’acquisition</a:t>
            </a:r>
            <a:r>
              <a:rPr lang="pt-BR" dirty="0"/>
              <a:t>.</a:t>
            </a:r>
          </a:p>
          <a:p>
            <a:r>
              <a:rPr lang="fr-FR" b="1" dirty="0"/>
              <a:t>Recommandations pour l’acquisition de vaccins</a:t>
            </a:r>
          </a:p>
          <a:p>
            <a:pPr lvl="1"/>
            <a:r>
              <a:rPr lang="fr-FR" b="1" dirty="0"/>
              <a:t>Envisager un préfinancement : </a:t>
            </a:r>
            <a:r>
              <a:rPr lang="fr-FR" dirty="0"/>
              <a:t>Les pays qui rencontrent des difficultés dans les flux de fonds devraient explorer le mécanisme de préfinancement de l’UNICEF pour garantir un processus d’achat transparent et efficace.</a:t>
            </a:r>
            <a:r>
              <a:rPr lang="fr-FR" b="1" dirty="0"/>
              <a:t>
Simplification des processus internes </a:t>
            </a:r>
            <a:r>
              <a:rPr lang="fr-FR" dirty="0"/>
              <a:t>: La réduction de la bureaucratie dans l’achat de devises et le déblocage de fonds peuvent accélérer l’achat de vaccins et améliorer la réponse de santé publique.</a:t>
            </a:r>
            <a:r>
              <a:rPr lang="fr-FR" b="1" dirty="0"/>
              <a:t>
Renforcer les partenariats avec les organisations internationales : </a:t>
            </a:r>
            <a:r>
              <a:rPr lang="fr-FR" dirty="0"/>
              <a:t>L’utilisation de mécanismes d’achat tels que celui proposé par l’UNICEF peut garantir des économies d’échelle et réduire les coûts.</a:t>
            </a:r>
            <a:endParaRPr lang="pt-PT" dirty="0"/>
          </a:p>
        </p:txBody>
      </p:sp>
    </p:spTree>
    <p:extLst>
      <p:ext uri="{BB962C8B-B14F-4D97-AF65-F5344CB8AC3E}">
        <p14:creationId xmlns:p14="http://schemas.microsoft.com/office/powerpoint/2010/main" val="53490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13</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26089"/>
            <a:ext cx="10942674" cy="1124630"/>
          </a:xfrm>
        </p:spPr>
        <p:txBody>
          <a:bodyPr>
            <a:normAutofit/>
          </a:bodyPr>
          <a:lstStyle/>
          <a:p>
            <a:r>
              <a:rPr lang="en-US" sz="4000" dirty="0"/>
              <a:t>SUGESTÕES PARA A GAVI</a:t>
            </a:r>
            <a:endParaRPr lang="pt-PT" sz="4000" dirty="0">
              <a:cs typeface="Roboto Condensed" panose="02000000000000000000" pitchFamily="2" charset="0"/>
            </a:endParaRPr>
          </a:p>
        </p:txBody>
      </p:sp>
      <p:sp>
        <p:nvSpPr>
          <p:cNvPr id="3" name="Espaço Reservado para Conteúdo 2">
            <a:extLst>
              <a:ext uri="{FF2B5EF4-FFF2-40B4-BE49-F238E27FC236}">
                <a16:creationId xmlns:a16="http://schemas.microsoft.com/office/drawing/2014/main" id="{E9249796-C8C8-318D-105C-A8C204CD7257}"/>
              </a:ext>
            </a:extLst>
          </p:cNvPr>
          <p:cNvSpPr>
            <a:spLocks noGrp="1"/>
          </p:cNvSpPr>
          <p:nvPr>
            <p:ph idx="1"/>
          </p:nvPr>
        </p:nvSpPr>
        <p:spPr>
          <a:xfrm>
            <a:off x="838200" y="1338470"/>
            <a:ext cx="6891670" cy="4853007"/>
          </a:xfrm>
        </p:spPr>
        <p:txBody>
          <a:bodyPr>
            <a:normAutofit lnSpcReduction="10000"/>
          </a:bodyPr>
          <a:lstStyle/>
          <a:p>
            <a:r>
              <a:rPr lang="fr-FR" sz="2000" b="1" dirty="0"/>
              <a:t>Adopter une approche souple et adaptée pour les pays à revenu intermédiaire :
Financement adapté au contexte de chaque pays : </a:t>
            </a:r>
            <a:r>
              <a:rPr lang="fr-FR" sz="2000" dirty="0"/>
              <a:t>réduction progressive du soutien en tenant compte d’indicateurs macroéconomiques tels que la source de revenus et le service de la dette, plutôt qu’une coupure brutale</a:t>
            </a:r>
            <a:r>
              <a:rPr lang="fr-FR" sz="2000" b="1" dirty="0"/>
              <a:t>
Populations vulnérables : </a:t>
            </a:r>
            <a:r>
              <a:rPr lang="fr-FR" sz="2000" dirty="0"/>
              <a:t>Maintenir le soutien de </a:t>
            </a:r>
            <a:r>
              <a:rPr lang="fr-FR" sz="2000" dirty="0" err="1"/>
              <a:t>Gavi</a:t>
            </a:r>
            <a:r>
              <a:rPr lang="fr-FR" sz="2000" dirty="0"/>
              <a:t> aux groupes à haut risque (par exemple, les zones rurales, les zones touchées par des catastrophes naturelles)</a:t>
            </a:r>
            <a:r>
              <a:rPr lang="fr-FR" sz="2000" b="1" dirty="0"/>
              <a:t>
Introduire un modèle de cofinancement : </a:t>
            </a:r>
            <a:r>
              <a:rPr lang="fr-FR" sz="2000" dirty="0"/>
              <a:t>Encourager les gouvernements des pays à revenu de l’EDIA à cofinancer l’achat de vaccins avec </a:t>
            </a:r>
            <a:r>
              <a:rPr lang="fr-FR" sz="2000" dirty="0" err="1"/>
              <a:t>Gavi</a:t>
            </a:r>
            <a:r>
              <a:rPr lang="fr-FR" sz="2000" b="1" dirty="0"/>
              <a:t>
Collaboration régionale : </a:t>
            </a:r>
            <a:r>
              <a:rPr lang="fr-FR" sz="2000" dirty="0"/>
              <a:t>Encourager </a:t>
            </a:r>
            <a:r>
              <a:rPr lang="fr-FR" sz="2000" dirty="0" err="1"/>
              <a:t>Gavi</a:t>
            </a:r>
            <a:r>
              <a:rPr lang="fr-FR" sz="2000" dirty="0"/>
              <a:t> à promouvoir des mécanismes d’achat conjoint entre les pays à revenu intermédiaire, en rendant les vaccins plus abordables grâce à des économies d’échelle.</a:t>
            </a:r>
            <a:endParaRPr lang="pt-PT" dirty="0">
              <a:cs typeface="Roboto Condensed" panose="02000000000000000000" pitchFamily="2" charset="0"/>
            </a:endParaRPr>
          </a:p>
        </p:txBody>
      </p:sp>
      <p:pic>
        <p:nvPicPr>
          <p:cNvPr id="5" name="Imagem 4">
            <a:extLst>
              <a:ext uri="{FF2B5EF4-FFF2-40B4-BE49-F238E27FC236}">
                <a16:creationId xmlns:a16="http://schemas.microsoft.com/office/drawing/2014/main" id="{2E1779A1-14F9-1105-45AC-46F2CE617FDC}"/>
              </a:ext>
            </a:extLst>
          </p:cNvPr>
          <p:cNvPicPr>
            <a:picLocks noChangeAspect="1"/>
          </p:cNvPicPr>
          <p:nvPr/>
        </p:nvPicPr>
        <p:blipFill>
          <a:blip r:embed="rId2"/>
          <a:stretch>
            <a:fillRect/>
          </a:stretch>
        </p:blipFill>
        <p:spPr>
          <a:xfrm>
            <a:off x="8132691" y="1445768"/>
            <a:ext cx="3699018" cy="4352304"/>
          </a:xfrm>
          <a:prstGeom prst="rect">
            <a:avLst/>
          </a:prstGeom>
        </p:spPr>
      </p:pic>
    </p:spTree>
    <p:extLst>
      <p:ext uri="{BB962C8B-B14F-4D97-AF65-F5344CB8AC3E}">
        <p14:creationId xmlns:p14="http://schemas.microsoft.com/office/powerpoint/2010/main" val="149936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AD61A-D4EB-3CFE-ED22-6831811FF65E}"/>
              </a:ext>
            </a:extLst>
          </p:cNvPr>
          <p:cNvSpPr>
            <a:spLocks noGrp="1"/>
          </p:cNvSpPr>
          <p:nvPr>
            <p:ph type="sldNum" sz="quarter" idx="12"/>
          </p:nvPr>
        </p:nvSpPr>
        <p:spPr/>
        <p:txBody>
          <a:bodyPr/>
          <a:lstStyle/>
          <a:p>
            <a:fld id="{868A4626-453D-4943-B479-D8E5B3B92767}" type="slidenum">
              <a:rPr lang="en-GB" smtClean="0"/>
              <a:t>14</a:t>
            </a:fld>
            <a:endParaRPr lang="en-GB"/>
          </a:p>
        </p:txBody>
      </p:sp>
      <p:pic>
        <p:nvPicPr>
          <p:cNvPr id="7" name="Imagem 15">
            <a:extLst>
              <a:ext uri="{FF2B5EF4-FFF2-40B4-BE49-F238E27FC236}">
                <a16:creationId xmlns:a16="http://schemas.microsoft.com/office/drawing/2014/main" id="{DB7077CF-B4D3-8B28-F07E-CFB7898FEAA3}"/>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8060013" y="275058"/>
            <a:ext cx="1540579" cy="1185704"/>
          </a:xfrm>
          <a:prstGeom prst="rect">
            <a:avLst/>
          </a:prstGeom>
        </p:spPr>
      </p:pic>
      <p:pic>
        <p:nvPicPr>
          <p:cNvPr id="9" name="Picture 8">
            <a:extLst>
              <a:ext uri="{FF2B5EF4-FFF2-40B4-BE49-F238E27FC236}">
                <a16:creationId xmlns:a16="http://schemas.microsoft.com/office/drawing/2014/main" id="{4CF71267-9AE1-09FC-C48E-FBCC4D84214D}"/>
              </a:ext>
            </a:extLst>
          </p:cNvPr>
          <p:cNvPicPr>
            <a:picLocks noChangeAspect="1"/>
          </p:cNvPicPr>
          <p:nvPr/>
        </p:nvPicPr>
        <p:blipFill>
          <a:blip r:embed="rId3"/>
          <a:stretch>
            <a:fillRect/>
          </a:stretch>
        </p:blipFill>
        <p:spPr>
          <a:xfrm>
            <a:off x="6247826" y="1494165"/>
            <a:ext cx="2582477" cy="1291238"/>
          </a:xfrm>
          <a:prstGeom prst="rect">
            <a:avLst/>
          </a:prstGeom>
        </p:spPr>
      </p:pic>
      <p:pic>
        <p:nvPicPr>
          <p:cNvPr id="10" name="Picture 9">
            <a:extLst>
              <a:ext uri="{FF2B5EF4-FFF2-40B4-BE49-F238E27FC236}">
                <a16:creationId xmlns:a16="http://schemas.microsoft.com/office/drawing/2014/main" id="{15B34443-436C-2F13-C56F-134AB80A0AFC}"/>
              </a:ext>
            </a:extLst>
          </p:cNvPr>
          <p:cNvPicPr>
            <a:picLocks noChangeAspect="1"/>
          </p:cNvPicPr>
          <p:nvPr/>
        </p:nvPicPr>
        <p:blipFill>
          <a:blip r:embed="rId4"/>
          <a:stretch>
            <a:fillRect/>
          </a:stretch>
        </p:blipFill>
        <p:spPr>
          <a:xfrm>
            <a:off x="9228405" y="1675942"/>
            <a:ext cx="2601389" cy="910169"/>
          </a:xfrm>
          <a:prstGeom prst="rect">
            <a:avLst/>
          </a:prstGeom>
        </p:spPr>
      </p:pic>
    </p:spTree>
    <p:extLst>
      <p:ext uri="{BB962C8B-B14F-4D97-AF65-F5344CB8AC3E}">
        <p14:creationId xmlns:p14="http://schemas.microsoft.com/office/powerpoint/2010/main" val="9408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A8565-2FC6-8501-E4C5-019C8D11101A}"/>
              </a:ext>
            </a:extLst>
          </p:cNvPr>
          <p:cNvSpPr>
            <a:spLocks noGrp="1"/>
          </p:cNvSpPr>
          <p:nvPr>
            <p:ph type="title"/>
          </p:nvPr>
        </p:nvSpPr>
        <p:spPr/>
        <p:txBody>
          <a:bodyPr/>
          <a:lstStyle/>
          <a:p>
            <a:r>
              <a:rPr lang="pt-PT" sz="3600" b="1" dirty="0">
                <a:cs typeface="Roboto Condensed" panose="02000000000000000000" pitchFamily="2" charset="0"/>
              </a:rPr>
              <a:t>PLANO DE APRESENTAÇÃO</a:t>
            </a:r>
            <a:endParaRPr lang="en-US" dirty="0">
              <a:cs typeface="Roboto Condensed" panose="02000000000000000000" pitchFamily="2" charset="0"/>
            </a:endParaRPr>
          </a:p>
        </p:txBody>
      </p:sp>
      <p:sp>
        <p:nvSpPr>
          <p:cNvPr id="4" name="Slide Number Placeholder 3">
            <a:extLst>
              <a:ext uri="{FF2B5EF4-FFF2-40B4-BE49-F238E27FC236}">
                <a16:creationId xmlns:a16="http://schemas.microsoft.com/office/drawing/2014/main" id="{E2EEF519-9094-3CF1-7865-774FCDA4E54F}"/>
              </a:ext>
            </a:extLst>
          </p:cNvPr>
          <p:cNvSpPr>
            <a:spLocks noGrp="1"/>
          </p:cNvSpPr>
          <p:nvPr>
            <p:ph type="sldNum" sz="quarter" idx="12"/>
          </p:nvPr>
        </p:nvSpPr>
        <p:spPr/>
        <p:txBody>
          <a:bodyPr/>
          <a:lstStyle/>
          <a:p>
            <a:fld id="{2D4E256F-C989-9D45-9136-B62EA99AC904}" type="slidenum">
              <a:rPr lang="en-GB" smtClean="0"/>
              <a:pPr/>
              <a:t>2</a:t>
            </a:fld>
            <a:endParaRPr lang="en-GB"/>
          </a:p>
        </p:txBody>
      </p:sp>
      <p:sp>
        <p:nvSpPr>
          <p:cNvPr id="8" name="Content Placeholder 7">
            <a:extLst>
              <a:ext uri="{FF2B5EF4-FFF2-40B4-BE49-F238E27FC236}">
                <a16:creationId xmlns:a16="http://schemas.microsoft.com/office/drawing/2014/main" id="{8223E62A-5E35-D39F-76E3-46534E67D0D8}"/>
              </a:ext>
            </a:extLst>
          </p:cNvPr>
          <p:cNvSpPr>
            <a:spLocks noGrp="1"/>
          </p:cNvSpPr>
          <p:nvPr>
            <p:ph idx="1"/>
          </p:nvPr>
        </p:nvSpPr>
        <p:spPr>
          <a:xfrm>
            <a:off x="1029586" y="1250327"/>
            <a:ext cx="10515600" cy="4750776"/>
          </a:xfrm>
        </p:spPr>
        <p:txBody>
          <a:bodyPr>
            <a:normAutofit/>
          </a:bodyPr>
          <a:lstStyle/>
          <a:p>
            <a:pPr marL="342900" indent="-342900">
              <a:lnSpc>
                <a:spcPct val="150000"/>
              </a:lnSpc>
              <a:spcBef>
                <a:spcPts val="0"/>
              </a:spcBef>
              <a:buFont typeface="+mj-lt"/>
              <a:buAutoNum type="arabicPeriod"/>
            </a:pPr>
            <a:r>
              <a:rPr lang="fr-FR" sz="2800" dirty="0">
                <a:solidFill>
                  <a:srgbClr val="1D2228"/>
                </a:solidFill>
                <a:cs typeface="Roboto Condensed" panose="02000000000000000000" pitchFamily="2" charset="0"/>
              </a:rPr>
              <a:t>Contexte 
Stratégie et tendance globales de financement des soins de santé  
Tendance sur 5 ans du financement de l’achat de vaccins et des activités opérationnelles
Financement gouvernemental par rapport au financement par les partenaires des vaccins et des activités opérationnelles
Leçons tirées de l’Angola dans la transition du financement </a:t>
            </a:r>
            <a:r>
              <a:rPr lang="fr-FR" sz="2800">
                <a:solidFill>
                  <a:srgbClr val="1D2228"/>
                </a:solidFill>
                <a:cs typeface="Roboto Condensed" panose="02000000000000000000" pitchFamily="2" charset="0"/>
              </a:rPr>
              <a:t>de GAVI</a:t>
            </a:r>
            <a:endParaRPr lang="en-US" dirty="0">
              <a:cs typeface="Roboto Condensed" panose="02000000000000000000" pitchFamily="2" charset="0"/>
            </a:endParaRPr>
          </a:p>
        </p:txBody>
      </p:sp>
    </p:spTree>
    <p:extLst>
      <p:ext uri="{BB962C8B-B14F-4D97-AF65-F5344CB8AC3E}">
        <p14:creationId xmlns:p14="http://schemas.microsoft.com/office/powerpoint/2010/main" val="417040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5805-3B17-8A74-5D97-8CCAF893E984}"/>
              </a:ext>
            </a:extLst>
          </p:cNvPr>
          <p:cNvSpPr>
            <a:spLocks noGrp="1"/>
          </p:cNvSpPr>
          <p:nvPr>
            <p:ph type="title"/>
          </p:nvPr>
        </p:nvSpPr>
        <p:spPr>
          <a:xfrm>
            <a:off x="1176065" y="139782"/>
            <a:ext cx="10995837" cy="1121062"/>
          </a:xfrm>
        </p:spPr>
        <p:txBody>
          <a:bodyPr>
            <a:noAutofit/>
          </a:bodyPr>
          <a:lstStyle/>
          <a:p>
            <a:pPr lvl="0">
              <a:lnSpc>
                <a:spcPct val="110000"/>
              </a:lnSpc>
              <a:defRPr/>
            </a:pPr>
            <a:r>
              <a:rPr lang="fr-FR" sz="2800" kern="0" spc="-52" dirty="0">
                <a:cs typeface="Roboto Condensed" panose="02000000000000000000" pitchFamily="2" charset="0"/>
              </a:rPr>
              <a:t>CARACTÉRISTIQUES GÉOGRAPHIQUES, ADMINISTRATIVES ET DÉMOGRAPHIQUES</a:t>
            </a:r>
            <a:endParaRPr lang="en-US" sz="2800" dirty="0">
              <a:cs typeface="Roboto Condensed" panose="02000000000000000000" pitchFamily="2" charset="0"/>
            </a:endParaRPr>
          </a:p>
        </p:txBody>
      </p:sp>
      <p:sp>
        <p:nvSpPr>
          <p:cNvPr id="4" name="Slide Number Placeholder 3">
            <a:extLst>
              <a:ext uri="{FF2B5EF4-FFF2-40B4-BE49-F238E27FC236}">
                <a16:creationId xmlns:a16="http://schemas.microsoft.com/office/drawing/2014/main" id="{26D79ED4-E950-F21C-B292-D6E86D27CCF4}"/>
              </a:ext>
            </a:extLst>
          </p:cNvPr>
          <p:cNvSpPr>
            <a:spLocks noGrp="1"/>
          </p:cNvSpPr>
          <p:nvPr>
            <p:ph type="sldNum" sz="quarter" idx="12"/>
          </p:nvPr>
        </p:nvSpPr>
        <p:spPr/>
        <p:txBody>
          <a:bodyPr/>
          <a:lstStyle/>
          <a:p>
            <a:fld id="{2D4E256F-C989-9D45-9136-B62EA99AC904}" type="slidenum">
              <a:rPr lang="en-GB" smtClean="0"/>
              <a:pPr/>
              <a:t>3</a:t>
            </a:fld>
            <a:endParaRPr lang="en-GB"/>
          </a:p>
        </p:txBody>
      </p:sp>
      <p:pic>
        <p:nvPicPr>
          <p:cNvPr id="5" name="Imagem 4">
            <a:extLst>
              <a:ext uri="{FF2B5EF4-FFF2-40B4-BE49-F238E27FC236}">
                <a16:creationId xmlns:a16="http://schemas.microsoft.com/office/drawing/2014/main" id="{09E1FB09-06D4-21B0-00D8-E2BF7B283EA5}"/>
              </a:ext>
            </a:extLst>
          </p:cNvPr>
          <p:cNvPicPr>
            <a:picLocks noChangeAspect="1"/>
          </p:cNvPicPr>
          <p:nvPr/>
        </p:nvPicPr>
        <p:blipFill>
          <a:blip r:embed="rId2"/>
          <a:stretch>
            <a:fillRect/>
          </a:stretch>
        </p:blipFill>
        <p:spPr>
          <a:xfrm>
            <a:off x="926776" y="4328223"/>
            <a:ext cx="3006244" cy="2439127"/>
          </a:xfrm>
          <a:prstGeom prst="rect">
            <a:avLst/>
          </a:prstGeom>
        </p:spPr>
      </p:pic>
      <p:pic>
        <p:nvPicPr>
          <p:cNvPr id="6" name="Imagem 5" descr="Mapa&#10;&#10;Descrição gerada automaticamente">
            <a:extLst>
              <a:ext uri="{FF2B5EF4-FFF2-40B4-BE49-F238E27FC236}">
                <a16:creationId xmlns:a16="http://schemas.microsoft.com/office/drawing/2014/main" id="{90A910A3-B9D3-F020-48AA-725E67089D7C}"/>
              </a:ext>
            </a:extLst>
          </p:cNvPr>
          <p:cNvPicPr>
            <a:picLocks noChangeAspect="1"/>
          </p:cNvPicPr>
          <p:nvPr/>
        </p:nvPicPr>
        <p:blipFill rotWithShape="1">
          <a:blip r:embed="rId3">
            <a:extLst>
              <a:ext uri="{28A0092B-C50C-407E-A947-70E740481C1C}">
                <a14:useLocalDpi xmlns:a14="http://schemas.microsoft.com/office/drawing/2010/main" val="0"/>
              </a:ext>
            </a:extLst>
          </a:blip>
          <a:srcRect t="3473" b="8425"/>
          <a:stretch/>
        </p:blipFill>
        <p:spPr>
          <a:xfrm>
            <a:off x="1206659" y="1310213"/>
            <a:ext cx="2695301" cy="2771453"/>
          </a:xfrm>
          <a:prstGeom prst="rect">
            <a:avLst/>
          </a:prstGeom>
        </p:spPr>
      </p:pic>
      <p:sp>
        <p:nvSpPr>
          <p:cNvPr id="7" name="Retângulo: Cantos Arredondados 6">
            <a:extLst>
              <a:ext uri="{FF2B5EF4-FFF2-40B4-BE49-F238E27FC236}">
                <a16:creationId xmlns:a16="http://schemas.microsoft.com/office/drawing/2014/main" id="{38DC691C-B4FE-D783-18A9-AA6348149BB0}"/>
              </a:ext>
            </a:extLst>
          </p:cNvPr>
          <p:cNvSpPr/>
          <p:nvPr/>
        </p:nvSpPr>
        <p:spPr>
          <a:xfrm>
            <a:off x="4256812" y="3652440"/>
            <a:ext cx="7485305" cy="858453"/>
          </a:xfrm>
          <a:prstGeom prst="roundRect">
            <a:avLst>
              <a:gd name="adj" fmla="val 1048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La population angolaise est extrêmement jeune.
64% de la population a moins de 24 ans 
(22,4 sur 35 millions)</a:t>
            </a:r>
            <a:endParaRPr kumimoji="0" lang="pt-PT" sz="20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8" name="Diagrama 7">
            <a:extLst>
              <a:ext uri="{FF2B5EF4-FFF2-40B4-BE49-F238E27FC236}">
                <a16:creationId xmlns:a16="http://schemas.microsoft.com/office/drawing/2014/main" id="{0DF1D17D-67C1-CB5C-FBD0-7A5086B10851}"/>
              </a:ext>
            </a:extLst>
          </p:cNvPr>
          <p:cNvGraphicFramePr/>
          <p:nvPr>
            <p:extLst>
              <p:ext uri="{D42A27DB-BD31-4B8C-83A1-F6EECF244321}">
                <p14:modId xmlns:p14="http://schemas.microsoft.com/office/powerpoint/2010/main" val="2915363282"/>
              </p:ext>
            </p:extLst>
          </p:nvPr>
        </p:nvGraphicFramePr>
        <p:xfrm>
          <a:off x="4256812" y="1187277"/>
          <a:ext cx="7485305" cy="2353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a16="http://schemas.microsoft.com/office/drawing/2014/main" id="{8EA5E2C4-0E7C-FEE4-8F10-35508629CB64}"/>
              </a:ext>
            </a:extLst>
          </p:cNvPr>
          <p:cNvGraphicFramePr/>
          <p:nvPr>
            <p:extLst>
              <p:ext uri="{D42A27DB-BD31-4B8C-83A1-F6EECF244321}">
                <p14:modId xmlns:p14="http://schemas.microsoft.com/office/powerpoint/2010/main" val="249135831"/>
              </p:ext>
            </p:extLst>
          </p:nvPr>
        </p:nvGraphicFramePr>
        <p:xfrm>
          <a:off x="5200012" y="4726169"/>
          <a:ext cx="6821175" cy="15799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Marcador de Posição de Conteúdo 14">
            <a:extLst>
              <a:ext uri="{FF2B5EF4-FFF2-40B4-BE49-F238E27FC236}">
                <a16:creationId xmlns:a16="http://schemas.microsoft.com/office/drawing/2014/main" id="{7AF9843B-B888-8F10-D58C-52033EB6C330}"/>
              </a:ext>
            </a:extLst>
          </p:cNvPr>
          <p:cNvSpPr txBox="1">
            <a:spLocks/>
          </p:cNvSpPr>
          <p:nvPr/>
        </p:nvSpPr>
        <p:spPr>
          <a:xfrm>
            <a:off x="3547580" y="4906217"/>
            <a:ext cx="2297682" cy="1134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fr-FR" sz="20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Amélioration de l’accès aux services de santé :</a:t>
            </a:r>
            <a:endParaRPr kumimoji="0" lang="pt-AO" sz="20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52102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11CC-C1E8-9651-053E-92F9C12D8A42}"/>
              </a:ext>
            </a:extLst>
          </p:cNvPr>
          <p:cNvSpPr>
            <a:spLocks noGrp="1"/>
          </p:cNvSpPr>
          <p:nvPr>
            <p:ph type="title"/>
          </p:nvPr>
        </p:nvSpPr>
        <p:spPr/>
        <p:txBody>
          <a:bodyPr/>
          <a:lstStyle/>
          <a:p>
            <a:pPr lvl="0">
              <a:lnSpc>
                <a:spcPct val="100000"/>
              </a:lnSpc>
              <a:spcBef>
                <a:spcPts val="0"/>
              </a:spcBef>
              <a:defRPr/>
            </a:pPr>
            <a:r>
              <a:rPr lang="pt-PT" dirty="0">
                <a:cs typeface="Roboto Condensed" panose="02000000000000000000" pitchFamily="2" charset="0"/>
              </a:rPr>
              <a:t>FINANCEMENT DU SECTEUR 2017-2023</a:t>
            </a:r>
            <a:endParaRPr kumimoji="0" lang="x-none" sz="3600" b="1" i="0" u="none" strike="noStrike" kern="1200" cap="none" spc="0" normalizeH="0" baseline="0" noProof="0" dirty="0">
              <a:ln>
                <a:noFill/>
              </a:ln>
              <a:effectLst/>
              <a:uLnTx/>
              <a:uFillTx/>
              <a:cs typeface="Roboto Condensed" panose="02000000000000000000" pitchFamily="2" charset="0"/>
            </a:endParaRPr>
          </a:p>
        </p:txBody>
      </p:sp>
      <p:sp>
        <p:nvSpPr>
          <p:cNvPr id="4" name="Slide Number Placeholder 3">
            <a:extLst>
              <a:ext uri="{FF2B5EF4-FFF2-40B4-BE49-F238E27FC236}">
                <a16:creationId xmlns:a16="http://schemas.microsoft.com/office/drawing/2014/main" id="{A37D7765-67FB-6D32-D222-F98EEA8C2383}"/>
              </a:ext>
            </a:extLst>
          </p:cNvPr>
          <p:cNvSpPr>
            <a:spLocks noGrp="1"/>
          </p:cNvSpPr>
          <p:nvPr>
            <p:ph type="sldNum" sz="quarter" idx="12"/>
          </p:nvPr>
        </p:nvSpPr>
        <p:spPr/>
        <p:txBody>
          <a:bodyPr/>
          <a:lstStyle/>
          <a:p>
            <a:fld id="{2D4E256F-C989-9D45-9136-B62EA99AC904}" type="slidenum">
              <a:rPr lang="en-GB" smtClean="0"/>
              <a:pPr/>
              <a:t>4</a:t>
            </a:fld>
            <a:endParaRPr lang="en-GB"/>
          </a:p>
        </p:txBody>
      </p:sp>
      <p:sp>
        <p:nvSpPr>
          <p:cNvPr id="5" name="CaixaDeTexto 4">
            <a:extLst>
              <a:ext uri="{FF2B5EF4-FFF2-40B4-BE49-F238E27FC236}">
                <a16:creationId xmlns:a16="http://schemas.microsoft.com/office/drawing/2014/main" id="{B1D84856-4937-660B-A825-E3A347EB8832}"/>
              </a:ext>
            </a:extLst>
          </p:cNvPr>
          <p:cNvSpPr txBox="1"/>
          <p:nvPr/>
        </p:nvSpPr>
        <p:spPr>
          <a:xfrm>
            <a:off x="975955" y="1121062"/>
            <a:ext cx="6172990" cy="5447645"/>
          </a:xfrm>
          <a:prstGeom prst="rect">
            <a:avLst/>
          </a:prstGeom>
          <a:noFill/>
        </p:spPr>
        <p:txBody>
          <a:bodyPr wrap="square">
            <a:spAutoFit/>
          </a:bodyPr>
          <a:lstStyle/>
          <a:p>
            <a:pPr lvl="0">
              <a:lnSpc>
                <a:spcPct val="150000"/>
              </a:lnSpc>
              <a:defRPr/>
            </a:pPr>
            <a:r>
              <a:rPr lang="fr-FR"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De 2017 à 2023, les ressources financières du secteur de la santé ont connu une tendance à la hausse, sauf en 2022.
</a:t>
            </a:r>
          </a:p>
          <a:p>
            <a:pPr lvl="0">
              <a:lnSpc>
                <a:spcPct val="150000"/>
              </a:lnSpc>
              <a:defRPr/>
            </a:pPr>
            <a:r>
              <a:rPr lang="fr-FR"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L’État a investi principalement dans les infrastructures, en raison de l’insuffisance des unités de santé à tous les niveaux de soins.
Au cours de la période considérée, le taux d’exécution était de 91 %, mais les dépenses payées par l’État étaient de 62 %. 
</a:t>
            </a:r>
          </a:p>
          <a:p>
            <a:pPr lvl="0">
              <a:lnSpc>
                <a:spcPct val="150000"/>
              </a:lnSpc>
              <a:defRPr/>
            </a:pPr>
            <a:r>
              <a:rPr lang="fr-FR"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Le Secteur a accumulé des dettes auprès de ses fournisseurs en raison du manque de ressources financières pour la santé, soulignant le besoin urgent d’un nouveau modèle de financement et de sources alternatives de financement</a:t>
            </a:r>
            <a:r>
              <a:rPr kumimoji="0" lang="pt-BR"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a:t>
            </a:r>
          </a:p>
        </p:txBody>
      </p:sp>
      <p:graphicFrame>
        <p:nvGraphicFramePr>
          <p:cNvPr id="6" name="Gráfico 5">
            <a:extLst>
              <a:ext uri="{FF2B5EF4-FFF2-40B4-BE49-F238E27FC236}">
                <a16:creationId xmlns:a16="http://schemas.microsoft.com/office/drawing/2014/main" id="{BF955381-97AB-DD42-04A3-FAF5CD0A4E03}"/>
              </a:ext>
            </a:extLst>
          </p:cNvPr>
          <p:cNvGraphicFramePr>
            <a:graphicFrameLocks/>
          </p:cNvGraphicFramePr>
          <p:nvPr>
            <p:extLst>
              <p:ext uri="{D42A27DB-BD31-4B8C-83A1-F6EECF244321}">
                <p14:modId xmlns:p14="http://schemas.microsoft.com/office/powerpoint/2010/main" val="4280841176"/>
              </p:ext>
            </p:extLst>
          </p:nvPr>
        </p:nvGraphicFramePr>
        <p:xfrm>
          <a:off x="7286700" y="1531089"/>
          <a:ext cx="4728320" cy="4004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50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5</a:t>
            </a:fld>
            <a:endParaRPr lang="en-GB"/>
          </a:p>
        </p:txBody>
      </p:sp>
      <p:pic>
        <p:nvPicPr>
          <p:cNvPr id="5" name="Imagem 4">
            <a:extLst>
              <a:ext uri="{FF2B5EF4-FFF2-40B4-BE49-F238E27FC236}">
                <a16:creationId xmlns:a16="http://schemas.microsoft.com/office/drawing/2014/main" id="{DD919FD3-3F3F-BB1D-A703-48A87CD2C2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84780" y="0"/>
            <a:ext cx="3707219" cy="6858000"/>
          </a:xfrm>
          <a:prstGeom prst="rect">
            <a:avLst/>
          </a:prstGeom>
        </p:spPr>
      </p:pic>
      <p:sp>
        <p:nvSpPr>
          <p:cNvPr id="6" name="Marcador de Posição de Conteúdo 5">
            <a:extLst>
              <a:ext uri="{FF2B5EF4-FFF2-40B4-BE49-F238E27FC236}">
                <a16:creationId xmlns:a16="http://schemas.microsoft.com/office/drawing/2014/main" id="{D71F49B3-1161-71A9-9634-3D555C95897E}"/>
              </a:ext>
            </a:extLst>
          </p:cNvPr>
          <p:cNvSpPr txBox="1">
            <a:spLocks/>
          </p:cNvSpPr>
          <p:nvPr/>
        </p:nvSpPr>
        <p:spPr>
          <a:xfrm>
            <a:off x="1076975" y="881149"/>
            <a:ext cx="6886867" cy="2408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975"/>
              </a:spcBef>
              <a:buFont typeface="+mj-lt"/>
              <a:buAutoNum type="arabicPeriod"/>
            </a:pPr>
            <a:r>
              <a:rPr lang="fr-FR" sz="1600" dirty="0">
                <a:latin typeface="Roboto Condensed" panose="02000000000000000000" pitchFamily="2" charset="0"/>
                <a:ea typeface="Roboto Condensed" panose="02000000000000000000" pitchFamily="2" charset="0"/>
                <a:cs typeface="Roboto Condensed" panose="02000000000000000000" pitchFamily="2" charset="0"/>
              </a:rPr>
              <a:t>Améliorer le financement de la santé pour parvenir à une couverture universelle et à un accès équitable aux services de santé.  La fonction santé du budget de l’État en 2021 est inférieure à 15 %, recommandée aux États membres dans la Déclaration d’Abuja de l’Union africaine (2001) ;
Tripler le pourcentage d’investissement dans la Santé à moyen et long terme</a:t>
            </a:r>
            <a:endParaRPr lang="pt-PT" sz="1600"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7" name="Imagem 6">
            <a:extLst>
              <a:ext uri="{FF2B5EF4-FFF2-40B4-BE49-F238E27FC236}">
                <a16:creationId xmlns:a16="http://schemas.microsoft.com/office/drawing/2014/main" id="{BA20B2F0-DEB9-5AE9-0DFE-076DA1450D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1146" y="3448536"/>
            <a:ext cx="6742696" cy="2917103"/>
          </a:xfrm>
          <a:prstGeom prst="rect">
            <a:avLst/>
          </a:prstGeom>
        </p:spPr>
      </p:pic>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13252"/>
            <a:ext cx="10515600" cy="1124630"/>
          </a:xfrm>
        </p:spPr>
        <p:txBody>
          <a:bodyPr/>
          <a:lstStyle/>
          <a:p>
            <a:r>
              <a:rPr lang="pt-PT" dirty="0">
                <a:cs typeface="Roboto Condensed" panose="02000000000000000000" pitchFamily="2" charset="0"/>
              </a:rPr>
              <a:t>LES DÉFIS STRUCTURANTS</a:t>
            </a:r>
            <a:endParaRPr lang="pt-PT" sz="3600" b="1" dirty="0">
              <a:cs typeface="Roboto Condensed" panose="02000000000000000000" pitchFamily="2" charset="0"/>
            </a:endParaRPr>
          </a:p>
        </p:txBody>
      </p:sp>
    </p:spTree>
    <p:extLst>
      <p:ext uri="{BB962C8B-B14F-4D97-AF65-F5344CB8AC3E}">
        <p14:creationId xmlns:p14="http://schemas.microsoft.com/office/powerpoint/2010/main" val="203275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6</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13252"/>
            <a:ext cx="10515600" cy="1124630"/>
          </a:xfrm>
        </p:spPr>
        <p:txBody>
          <a:bodyPr/>
          <a:lstStyle/>
          <a:p>
            <a:r>
              <a:rPr lang="fr-FR" dirty="0">
                <a:cs typeface="Roboto Condensed" panose="02000000000000000000" pitchFamily="2" charset="0"/>
              </a:rPr>
              <a:t>PROCESSUS POST-TRANSITION</a:t>
            </a:r>
            <a:endParaRPr lang="pt-PT" sz="3600" dirty="0">
              <a:cs typeface="Roboto Condensed" panose="02000000000000000000" pitchFamily="2" charset="0"/>
            </a:endParaRPr>
          </a:p>
        </p:txBody>
      </p:sp>
      <p:sp>
        <p:nvSpPr>
          <p:cNvPr id="2" name="CaixaDeTexto 1">
            <a:extLst>
              <a:ext uri="{FF2B5EF4-FFF2-40B4-BE49-F238E27FC236}">
                <a16:creationId xmlns:a16="http://schemas.microsoft.com/office/drawing/2014/main" id="{F1D689DF-8D84-7A3E-4D66-B61A38FA6142}"/>
              </a:ext>
            </a:extLst>
          </p:cNvPr>
          <p:cNvSpPr txBox="1"/>
          <p:nvPr/>
        </p:nvSpPr>
        <p:spPr>
          <a:xfrm>
            <a:off x="1127052" y="961753"/>
            <a:ext cx="10733792" cy="5342488"/>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2300" kern="100" dirty="0">
                <a:latin typeface="Roboto Condensed" panose="02000000000000000000" pitchFamily="2" charset="0"/>
                <a:ea typeface="Roboto Condensed" panose="02000000000000000000" pitchFamily="2" charset="0"/>
                <a:cs typeface="Roboto Condensed" panose="02000000000000000000" pitchFamily="2" charset="0"/>
              </a:rPr>
              <a:t>Plaidoyer auprès de la 7e Commission de l’Assemblée nationale, pour l’augmentation du budget de la vaccination
L’engagement du gouvernement dans le mandat actuel est les soins de santé primaires
Plan de transition approuvé par le ministre de la Santé et soumis à la présidence de la République
Plaidoyer auprès du Ministère des Finances et du Ministère de l’Administration Territoriale
Implication des techniciens du ministère des Finances dans des événements internationaux sur la procédure d’acquisition de vaccins par l’intermédiaire de l’UNICEF
Introduction du budget PAV dans le Plan de Développement de la Santé</a:t>
            </a:r>
            <a:endParaRPr lang="pt-PT" sz="23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58532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7</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13252"/>
            <a:ext cx="10515600" cy="1124630"/>
          </a:xfrm>
        </p:spPr>
        <p:txBody>
          <a:bodyPr/>
          <a:lstStyle/>
          <a:p>
            <a:r>
              <a:rPr lang="fr-FR" dirty="0">
                <a:cs typeface="Roboto Condensed" panose="02000000000000000000" pitchFamily="2" charset="0"/>
              </a:rPr>
              <a:t>PROCESSUS POST-TRANSITION</a:t>
            </a:r>
            <a:endParaRPr lang="pt-PT" sz="3600" dirty="0">
              <a:cs typeface="Roboto Condensed" panose="02000000000000000000" pitchFamily="2" charset="0"/>
            </a:endParaRPr>
          </a:p>
        </p:txBody>
      </p:sp>
      <p:sp>
        <p:nvSpPr>
          <p:cNvPr id="5" name="CaixaDeTexto 4">
            <a:extLst>
              <a:ext uri="{FF2B5EF4-FFF2-40B4-BE49-F238E27FC236}">
                <a16:creationId xmlns:a16="http://schemas.microsoft.com/office/drawing/2014/main" id="{5B1D4DED-B20F-2B83-8396-7654714A4410}"/>
              </a:ext>
            </a:extLst>
          </p:cNvPr>
          <p:cNvSpPr txBox="1"/>
          <p:nvPr/>
        </p:nvSpPr>
        <p:spPr>
          <a:xfrm>
            <a:off x="1073889" y="901344"/>
            <a:ext cx="10691262" cy="5873403"/>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2300" kern="100" dirty="0">
                <a:latin typeface="Roboto Condensed" panose="02000000000000000000" pitchFamily="2" charset="0"/>
                <a:ea typeface="Roboto Condensed" panose="02000000000000000000" pitchFamily="2" charset="0"/>
                <a:cs typeface="Roboto Condensed" panose="02000000000000000000" pitchFamily="2" charset="0"/>
              </a:rPr>
              <a:t>Ajustement du budget PAV avec la mise en place d’une ligne budgétaire spécifique pour l’acquisition de vaccins et d’autres intrants 
Tenue du Forum sur les soins de santé primaires et la vaccination (juin 2022), avec la participation de représentants du ministère de l’Administration territoriale, des Finances, du ministère de la Planification, des gouvernements provinciaux et municipaux, des partenaires et de la société civile, au cours duquel la Déclaration de Luanda a été rédigée
Planification et début des procédures d’acquisition des vaccins 6 mois avant la fin de l’année
Plan intégré avec différentes sources de financement pour couvrir les coûts opérationnels du programme</a:t>
            </a:r>
            <a:endParaRPr lang="pt-PT" sz="23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50438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8</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200" y="26089"/>
            <a:ext cx="10515600" cy="1124630"/>
          </a:xfrm>
        </p:spPr>
        <p:txBody>
          <a:bodyPr/>
          <a:lstStyle/>
          <a:p>
            <a:r>
              <a:rPr lang="fr-FR" dirty="0">
                <a:cs typeface="Roboto Condensed" panose="02000000000000000000" pitchFamily="2" charset="0"/>
              </a:rPr>
              <a:t>DÉFI DANS L’ACQUISITION DE VACCINS</a:t>
            </a:r>
            <a:endParaRPr lang="pt-PT" sz="3600" dirty="0">
              <a:cs typeface="Roboto Condensed" panose="02000000000000000000" pitchFamily="2" charset="0"/>
            </a:endParaRPr>
          </a:p>
        </p:txBody>
      </p:sp>
      <p:sp>
        <p:nvSpPr>
          <p:cNvPr id="2" name="CaixaDeTexto 1">
            <a:extLst>
              <a:ext uri="{FF2B5EF4-FFF2-40B4-BE49-F238E27FC236}">
                <a16:creationId xmlns:a16="http://schemas.microsoft.com/office/drawing/2014/main" id="{3EE5F9A2-A945-4887-1A9E-87B1AF871BE5}"/>
              </a:ext>
            </a:extLst>
          </p:cNvPr>
          <p:cNvSpPr txBox="1"/>
          <p:nvPr/>
        </p:nvSpPr>
        <p:spPr>
          <a:xfrm>
            <a:off x="946298" y="1263135"/>
            <a:ext cx="10808220" cy="5247590"/>
          </a:xfrm>
          <a:prstGeom prst="rect">
            <a:avLst/>
          </a:prstGeom>
          <a:noFill/>
        </p:spPr>
        <p:txBody>
          <a:bodyPr wrap="square">
            <a:spAutoFit/>
          </a:bodyPr>
          <a:lstStyle/>
          <a:p>
            <a:pPr marL="342900" indent="-342900" algn="just">
              <a:lnSpc>
                <a:spcPct val="150000"/>
              </a:lnSpc>
              <a:spcBef>
                <a:spcPts val="600"/>
              </a:spcBef>
              <a:buFont typeface="Arial" panose="020B0604020202020204" pitchFamily="34" charset="0"/>
              <a:buChar char="•"/>
            </a:pPr>
            <a:r>
              <a:rPr lang="fr-FR" sz="2400" dirty="0">
                <a:latin typeface="Roboto Condensed" panose="02000000000000000000" pitchFamily="2" charset="0"/>
                <a:ea typeface="Roboto Condensed" panose="02000000000000000000" pitchFamily="2" charset="0"/>
                <a:cs typeface="Roboto Condensed" panose="02000000000000000000" pitchFamily="2" charset="0"/>
              </a:rPr>
              <a:t>Assurer la continuité de l’achat des vaccins et la prise en charge des frais opérationnels, à travers un modèle pluriannuel afin d’assurer l’allocation de ressources suffisantes en fonction des besoins
Assurer la disponibilité des ressources intérieures et extérieures pour l’acquisition de vaccins et éviter les ruptures de stock
Retard dans le décaissement des fonds en raison de procédures administratives légales
Finaliser la stratégie de vaccination pour avoir une estimation du coût du PAV et mobiliser des ressources pour son fonctionnement</a:t>
            </a:r>
            <a:endParaRPr lang="pt-PT" sz="2400"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91097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AA408-6E40-8F42-8957-4C66E53FC9E4}"/>
              </a:ext>
            </a:extLst>
          </p:cNvPr>
          <p:cNvSpPr>
            <a:spLocks noGrp="1"/>
          </p:cNvSpPr>
          <p:nvPr>
            <p:ph type="sldNum" sz="quarter" idx="12"/>
          </p:nvPr>
        </p:nvSpPr>
        <p:spPr/>
        <p:txBody>
          <a:bodyPr/>
          <a:lstStyle/>
          <a:p>
            <a:fld id="{2D4E256F-C989-9D45-9136-B62EA99AC904}" type="slidenum">
              <a:rPr lang="en-GB" smtClean="0"/>
              <a:pPr/>
              <a:t>9</a:t>
            </a:fld>
            <a:endParaRPr lang="en-GB"/>
          </a:p>
        </p:txBody>
      </p:sp>
      <p:sp>
        <p:nvSpPr>
          <p:cNvPr id="8" name="Title 1">
            <a:extLst>
              <a:ext uri="{FF2B5EF4-FFF2-40B4-BE49-F238E27FC236}">
                <a16:creationId xmlns:a16="http://schemas.microsoft.com/office/drawing/2014/main" id="{02FD809A-9462-7EFA-FEF7-DE46D2670BB2}"/>
              </a:ext>
            </a:extLst>
          </p:cNvPr>
          <p:cNvSpPr>
            <a:spLocks noGrp="1"/>
          </p:cNvSpPr>
          <p:nvPr>
            <p:ph type="title"/>
          </p:nvPr>
        </p:nvSpPr>
        <p:spPr>
          <a:xfrm>
            <a:off x="838199" y="26089"/>
            <a:ext cx="10868247" cy="1124630"/>
          </a:xfrm>
        </p:spPr>
        <p:txBody>
          <a:bodyPr>
            <a:normAutofit/>
          </a:bodyPr>
          <a:lstStyle/>
          <a:p>
            <a:r>
              <a:rPr lang="fr-FR" sz="2800" dirty="0">
                <a:cs typeface="Roboto Condensed" panose="02000000000000000000" pitchFamily="2" charset="0"/>
              </a:rPr>
              <a:t>DÉPENSES LIÉES À L’ACQUISITION DE VACCINS PAR SOURCE. 2018-2023</a:t>
            </a:r>
            <a:endParaRPr lang="pt-PT" sz="2800" dirty="0">
              <a:cs typeface="Roboto Condensed" panose="02000000000000000000" pitchFamily="2" charset="0"/>
            </a:endParaRPr>
          </a:p>
        </p:txBody>
      </p:sp>
      <p:graphicFrame>
        <p:nvGraphicFramePr>
          <p:cNvPr id="3" name="Chart 8">
            <a:extLst>
              <a:ext uri="{FF2B5EF4-FFF2-40B4-BE49-F238E27FC236}">
                <a16:creationId xmlns:a16="http://schemas.microsoft.com/office/drawing/2014/main" id="{B88F7DB6-3989-156F-5220-75952BC45E9B}"/>
              </a:ext>
            </a:extLst>
          </p:cNvPr>
          <p:cNvGraphicFramePr>
            <a:graphicFrameLocks/>
          </p:cNvGraphicFramePr>
          <p:nvPr>
            <p:extLst>
              <p:ext uri="{D42A27DB-BD31-4B8C-83A1-F6EECF244321}">
                <p14:modId xmlns:p14="http://schemas.microsoft.com/office/powerpoint/2010/main" val="1096110987"/>
              </p:ext>
            </p:extLst>
          </p:nvPr>
        </p:nvGraphicFramePr>
        <p:xfrm>
          <a:off x="1266004" y="1277608"/>
          <a:ext cx="10087796" cy="49518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6572961"/>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93c628-f351-476b-bac4-4ac2b9a0ab84" xsi:nil="true"/>
    <lcf76f155ced4ddcb4097134ff3c332f xmlns="9538e8e8-37da-4099-8b53-4520a2e56b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FD5832-EA3F-4DBF-B55F-9B9689A04895}">
  <ds:schemaRefs>
    <ds:schemaRef ds:uri="9293c628-f351-476b-bac4-4ac2b9a0ab84"/>
    <ds:schemaRef ds:uri="9538e8e8-37da-4099-8b53-4520a2e56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74C412-F661-4247-BD0F-D4BB45099BFC}">
  <ds:schemaRefs>
    <ds:schemaRef ds:uri="http://schemas.microsoft.com/sharepoint/v3/contenttype/forms"/>
  </ds:schemaRefs>
</ds:datastoreItem>
</file>

<file path=customXml/itemProps3.xml><?xml version="1.0" encoding="utf-8"?>
<ds:datastoreItem xmlns:ds="http://schemas.openxmlformats.org/officeDocument/2006/customXml" ds:itemID="{08FECBF0-5432-434A-86E8-D94E075E4CD9}">
  <ds:schemaRef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9538e8e8-37da-4099-8b53-4520a2e56b40"/>
    <ds:schemaRef ds:uri="http://schemas.microsoft.com/office/2006/metadata/properties"/>
    <ds:schemaRef ds:uri="http://schemas.microsoft.com/office/infopath/2007/PartnerControls"/>
    <ds:schemaRef ds:uri="9293c628-f351-476b-bac4-4ac2b9a0ab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1969</TotalTime>
  <Words>1224</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Aptos</vt:lpstr>
      <vt:lpstr>Aptos Display</vt:lpstr>
      <vt:lpstr>Arial</vt:lpstr>
      <vt:lpstr>Calibri</vt:lpstr>
      <vt:lpstr>Poppins</vt:lpstr>
      <vt:lpstr>Roboto Condensed</vt:lpstr>
      <vt:lpstr>Roboto Medium</vt:lpstr>
      <vt:lpstr>Wingdings</vt:lpstr>
      <vt:lpstr>2_Office Theme</vt:lpstr>
      <vt:lpstr>Office Theme</vt:lpstr>
      <vt:lpstr>Office Theme</vt:lpstr>
      <vt:lpstr>RÉUNION DES DIRECTEURS DU PROGRAMME ÉLARGI DE VACCINATION EN AFRIQUE CENTRALE, KINSHASA, 2024</vt:lpstr>
      <vt:lpstr>PLANO DE APRESENTAÇÃO</vt:lpstr>
      <vt:lpstr>CARACTÉRISTIQUES GÉOGRAPHIQUES, ADMINISTRATIVES ET DÉMOGRAPHIQUES</vt:lpstr>
      <vt:lpstr>FINANCEMENT DU SECTEUR 2017-2023</vt:lpstr>
      <vt:lpstr>LES DÉFIS STRUCTURANTS</vt:lpstr>
      <vt:lpstr>PROCESSUS POST-TRANSITION</vt:lpstr>
      <vt:lpstr>PROCESSUS POST-TRANSITION</vt:lpstr>
      <vt:lpstr>DÉFI DANS L’ACQUISITION DE VACCINS</vt:lpstr>
      <vt:lpstr>DÉPENSES LIÉES À L’ACQUISITION DE VACCINS PAR SOURCE. 2018-2023</vt:lpstr>
      <vt:lpstr>FINANCEMENT PAR LE GOUVERNEMENT PAR RAPPORT AU FINANCEMENT PAR LES PARTENAIRES EN VACCINATION ET AUX ACTIVITÉS OPÉRATIONNELLES</vt:lpstr>
      <vt:lpstr>LEÇONS APPRISES ET RECOMMANDATIONS À L’INTENTION D’AUTRES PAYS</vt:lpstr>
      <vt:lpstr>MÉCANISME D’ACQUISITION DE VACCINS</vt:lpstr>
      <vt:lpstr>SUGESTÕES PARA A GAVI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Alda Morais</dc:creator>
  <cp:lastModifiedBy>CHIVALE, Jose Alexandre Lifande</cp:lastModifiedBy>
  <cp:revision>34</cp:revision>
  <cp:lastPrinted>2021-06-16T07:59:44Z</cp:lastPrinted>
  <dcterms:created xsi:type="dcterms:W3CDTF">2021-01-13T12:09:36Z</dcterms:created>
  <dcterms:modified xsi:type="dcterms:W3CDTF">2024-09-06T19:13:56Z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0x0101005A4B5CC9EDF221409618B2DF695DB40D</vt:lpwstr>
  </property>
  <property fmtid="{D5CDD505-2E9C-101B-9397-08002B2CF9AE}" pid="3" name="MediaServiceImageTags">
    <vt:lpwstr/>
  </property>
</Properties>
</file>